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25"/>
  </p:notesMasterIdLst>
  <p:sldIdLst>
    <p:sldId id="300" r:id="rId6"/>
    <p:sldId id="349" r:id="rId7"/>
    <p:sldId id="334" r:id="rId8"/>
    <p:sldId id="367" r:id="rId9"/>
    <p:sldId id="360" r:id="rId10"/>
    <p:sldId id="356" r:id="rId11"/>
    <p:sldId id="362" r:id="rId12"/>
    <p:sldId id="351" r:id="rId13"/>
    <p:sldId id="359" r:id="rId14"/>
    <p:sldId id="358" r:id="rId15"/>
    <p:sldId id="352" r:id="rId16"/>
    <p:sldId id="353" r:id="rId17"/>
    <p:sldId id="354" r:id="rId18"/>
    <p:sldId id="355" r:id="rId19"/>
    <p:sldId id="363" r:id="rId20"/>
    <p:sldId id="365" r:id="rId21"/>
    <p:sldId id="366" r:id="rId22"/>
    <p:sldId id="364" r:id="rId23"/>
    <p:sldId id="35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8D669F-88C6-8F9C-5651-9B889ECA6F65}" name="Walbridge, Peter" initials="WP" userId="S::Peter.Walbridge@atkinsglobal.com::8d6a65f3-49df-4223-8990-4b17708d6513" providerId="AD"/>
  <p188:author id="{BFFFFAD2-589B-D034-50B5-ADCF4CCCC530}" name="Malamud, Alex" initials="MA" userId="S::alex.malamud@atkinsglobal.com::46f314e9-f666-4840-a070-048b5be30808" providerId="AD"/>
  <p188:author id="{4406B4DA-D08A-37FA-19E3-40BCDE943B51}" name="Wilson, Stephen" initials="WS" userId="S::Stephen.Wilson@wiltshire.gov.uk::53620a16-2039-4838-876b-d856cc54e441" providerId="AD"/>
  <p188:author id="{747F46E5-842B-3C07-3852-1033E5E1E141}" name="Malamud, Alex" initials="MA" userId="S::Alex.Malamud@atkinsglobal.com::46f314e9-f666-4840-a070-048b5be30808" providerId="AD"/>
  <p188:author id="{A3427AF6-46C0-9361-624A-D9862B96E8AE}" name="Vadher, Khushil" initials="VK" userId="S::Khushil.Vadher@fgould.com::a9958c09-019b-4c42-8de0-fc51da0a426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son, Stephen" initials="WS" lastIdx="7" clrIdx="0">
    <p:extLst>
      <p:ext uri="{19B8F6BF-5375-455C-9EA6-DF929625EA0E}">
        <p15:presenceInfo xmlns:p15="http://schemas.microsoft.com/office/powerpoint/2012/main" userId="S::Stephen.Wilson@wiltshire.gov.uk::53620a16-2039-4838-876b-d856cc54e441" providerId="AD"/>
      </p:ext>
    </p:extLst>
  </p:cmAuthor>
  <p:cmAuthor id="2" name="Binley, Peter" initials="BP" lastIdx="5" clrIdx="1">
    <p:extLst>
      <p:ext uri="{19B8F6BF-5375-455C-9EA6-DF929625EA0E}">
        <p15:presenceInfo xmlns:p15="http://schemas.microsoft.com/office/powerpoint/2012/main" userId="S::peter.binley@wiltshire.gov.uk::51f64831-409c-475b-a647-696075b153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FF3300"/>
    <a:srgbClr val="9900FF"/>
    <a:srgbClr val="EAEAEA"/>
    <a:srgbClr val="E1771E"/>
    <a:srgbClr val="95CD7E"/>
    <a:srgbClr val="00843D"/>
    <a:srgbClr val="CF39A1"/>
    <a:srgbClr val="005CA5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58BB8B-532D-4243-BA47-1A9B82F4FF32}" v="232" dt="2023-04-27T08:29:03.817"/>
    <p1510:client id="{7A8B2526-DD42-9A4B-EC1E-7060B70B6331}" v="6" dt="2023-05-19T13:43:03.5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33" autoAdjust="0"/>
    <p:restoredTop sz="94660"/>
  </p:normalViewPr>
  <p:slideViewPr>
    <p:cSldViewPr snapToGrid="0">
      <p:cViewPr varScale="1">
        <p:scale>
          <a:sx n="62" d="100"/>
          <a:sy n="62" d="100"/>
        </p:scale>
        <p:origin x="52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F0CB2-0CED-4741-9076-DA3139EF471C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0C1CF0-AECB-4D24-ADCB-32B458D97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27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0C1CF0-AECB-4D24-ADCB-32B458D97D1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80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4" Type="http://schemas.openxmlformats.org/officeDocument/2006/relationships/image" Target="../media/image4.jpe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>
            <a:extLst>
              <a:ext uri="{FF2B5EF4-FFF2-40B4-BE49-F238E27FC236}">
                <a16:creationId xmlns:a16="http://schemas.microsoft.com/office/drawing/2014/main" id="{4F7CA848-00B5-4CAE-94BF-6838B07DE61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14400" y="2606675"/>
            <a:ext cx="10363200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3200">
              <a:solidFill>
                <a:schemeClr val="tx2"/>
              </a:solidFill>
            </a:endParaRP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2591996B-4ACD-4DA3-8ECD-2477E2B545A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828800" y="3789363"/>
            <a:ext cx="8534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endParaRPr lang="en-US" altLang="en-US" sz="21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DE919D-7771-4AAC-8F09-B14B87C8A62F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117600" y="2115922"/>
            <a:ext cx="10363200" cy="893763"/>
          </a:xfrm>
          <a:noFill/>
        </p:spPr>
        <p:txBody>
          <a:bodyPr/>
          <a:lstStyle/>
          <a:p>
            <a:r>
              <a:rPr lang="en-GB" altLang="en-US"/>
              <a:t>Presentation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DC024B-02C0-47AA-AD4D-8FD36CFAF317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032000" y="3009684"/>
            <a:ext cx="8534400" cy="1752600"/>
          </a:xfrm>
          <a:noFill/>
        </p:spPr>
        <p:txBody>
          <a:bodyPr/>
          <a:lstStyle>
            <a:lvl1pPr marL="0" indent="0" algn="ctr" eaLnBrk="1" hangingPunct="1">
              <a:buFontTx/>
              <a:buNone/>
              <a:defRPr/>
            </a:lvl1pPr>
          </a:lstStyle>
          <a:p>
            <a:r>
              <a:rPr lang="en-GB" altLang="en-US"/>
              <a:t>Presenter’s name and date</a:t>
            </a:r>
          </a:p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75821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03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77818" y="548681"/>
            <a:ext cx="2694516" cy="46704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2151" y="548681"/>
            <a:ext cx="7882467" cy="46704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555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71CB765-A5F1-4151-8B60-8A9794422720}"/>
              </a:ext>
            </a:extLst>
          </p:cNvPr>
          <p:cNvSpPr/>
          <p:nvPr userDrawn="1"/>
        </p:nvSpPr>
        <p:spPr>
          <a:xfrm>
            <a:off x="0" y="4833938"/>
            <a:ext cx="12192000" cy="2024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625106-2AEC-405A-9865-05D138588F09}"/>
              </a:ext>
            </a:extLst>
          </p:cNvPr>
          <p:cNvSpPr/>
          <p:nvPr userDrawn="1"/>
        </p:nvSpPr>
        <p:spPr>
          <a:xfrm>
            <a:off x="0" y="0"/>
            <a:ext cx="23918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D90C86-2B30-4D3E-8850-9C2EA3DBF5E2}"/>
              </a:ext>
            </a:extLst>
          </p:cNvPr>
          <p:cNvSpPr/>
          <p:nvPr userDrawn="1"/>
        </p:nvSpPr>
        <p:spPr>
          <a:xfrm>
            <a:off x="1" y="0"/>
            <a:ext cx="12191183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9EE894A-59AF-495B-8CD3-6807E1036C02}"/>
              </a:ext>
            </a:extLst>
          </p:cNvPr>
          <p:cNvSpPr/>
          <p:nvPr userDrawn="1"/>
        </p:nvSpPr>
        <p:spPr>
          <a:xfrm>
            <a:off x="11951998" y="0"/>
            <a:ext cx="240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96BA27-A064-4173-B70E-77BC02B25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5003800"/>
            <a:ext cx="10368293" cy="9680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D7B214-B5FE-4BDA-BE8A-BDFBE377AF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1425" y="6003794"/>
            <a:ext cx="8637321" cy="479557"/>
          </a:xfrm>
        </p:spPr>
        <p:txBody>
          <a:bodyPr anchor="ctr"/>
          <a:lstStyle>
            <a:lvl1pPr>
              <a:lnSpc>
                <a:spcPct val="100000"/>
              </a:lnSpc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25" name="Straight Connector 24"/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40600" y="152400"/>
            <a:ext cx="11710800" cy="4681538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600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151">
          <p15:clr>
            <a:srgbClr val="FBAE40"/>
          </p15:clr>
        </p15:guide>
        <p15:guide id="3" pos="7529">
          <p15:clr>
            <a:srgbClr val="FBAE40"/>
          </p15:clr>
        </p15:guide>
        <p15:guide id="4" orient="horz" pos="96">
          <p15:clr>
            <a:srgbClr val="FBAE40"/>
          </p15:clr>
        </p15:guide>
        <p15:guide id="5" orient="horz" pos="3045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out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3" descr="fond-01-01-01-01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F2D67952-A40B-4EC7-9597-BB025BA203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3006748"/>
            <a:ext cx="5183717" cy="63781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C67480D-83DD-41EC-9AB7-66A7C1E0B2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3787644"/>
            <a:ext cx="5183717" cy="479557"/>
          </a:xfrm>
        </p:spPr>
        <p:txBody>
          <a:bodyPr anchor="t"/>
          <a:lstStyle>
            <a:lvl1pPr>
              <a:lnSpc>
                <a:spcPct val="100000"/>
              </a:lnSpc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Placeholder 16">
            <a:extLst>
              <a:ext uri="{FF2B5EF4-FFF2-40B4-BE49-F238E27FC236}">
                <a16:creationId xmlns:a16="http://schemas.microsoft.com/office/drawing/2014/main" id="{F2DB8913-88AD-45B1-ACA1-18DF74A3435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927" y="1611125"/>
            <a:ext cx="2286737" cy="1059276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401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Divider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40000" y="158240"/>
            <a:ext cx="11712000" cy="561976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911161" y="144938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4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5" y="264981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3" name="Straight Connector 12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737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Divider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40000" y="158240"/>
            <a:ext cx="11712000" cy="561976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911161" y="144938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4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5" y="264981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1" name="Straight Connector 10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461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Divider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40000" y="158240"/>
            <a:ext cx="11712000" cy="561976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911161" y="144938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4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5" y="264981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1" name="Straight Connector 10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462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2924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6" t="4488" r="12716" b="22030"/>
          <a:stretch/>
        </p:blipFill>
        <p:spPr>
          <a:xfrm>
            <a:off x="240000" y="158239"/>
            <a:ext cx="11705733" cy="5619762"/>
          </a:xfrm>
          <a:prstGeom prst="rect">
            <a:avLst/>
          </a:prstGeom>
        </p:spPr>
      </p:pic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911161" y="144938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4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5" y="264981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1" name="Straight Connector 10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277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mond Divider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1"/>
            <a:ext cx="12192000" cy="5778000"/>
          </a:xfrm>
          <a:prstGeom prst="rect">
            <a:avLst/>
          </a:prstGeom>
          <a:solidFill>
            <a:srgbClr val="005A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grpSp>
        <p:nvGrpSpPr>
          <p:cNvPr id="24" name="Grouper 3"/>
          <p:cNvGrpSpPr/>
          <p:nvPr userDrawn="1"/>
        </p:nvGrpSpPr>
        <p:grpSpPr>
          <a:xfrm>
            <a:off x="444591" y="80031"/>
            <a:ext cx="5470094" cy="5470094"/>
            <a:chOff x="-78531" y="259381"/>
            <a:chExt cx="4780468" cy="4780468"/>
          </a:xfrm>
          <a:noFill/>
        </p:grpSpPr>
        <p:sp>
          <p:nvSpPr>
            <p:cNvPr id="25" name="Rectangle 4"/>
            <p:cNvSpPr/>
            <p:nvPr/>
          </p:nvSpPr>
          <p:spPr>
            <a:xfrm rot="2700000">
              <a:off x="-78531" y="259381"/>
              <a:ext cx="4780468" cy="4780468"/>
            </a:xfrm>
            <a:custGeom>
              <a:avLst/>
              <a:gdLst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70094 w 5470094"/>
                <a:gd name="connsiteY2" fmla="*/ 5470094 h 5470094"/>
                <a:gd name="connsiteX3" fmla="*/ 0 w 5470094"/>
                <a:gd name="connsiteY3" fmla="*/ 5470094 h 5470094"/>
                <a:gd name="connsiteX4" fmla="*/ 0 w 5470094"/>
                <a:gd name="connsiteY4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70094 w 5470094"/>
                <a:gd name="connsiteY2" fmla="*/ 5470094 h 5470094"/>
                <a:gd name="connsiteX3" fmla="*/ 4312961 w 5470094"/>
                <a:gd name="connsiteY3" fmla="*/ 5457018 h 5470094"/>
                <a:gd name="connsiteX4" fmla="*/ 0 w 5470094"/>
                <a:gd name="connsiteY4" fmla="*/ 5470094 h 5470094"/>
                <a:gd name="connsiteX5" fmla="*/ 0 w 5470094"/>
                <a:gd name="connsiteY5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56447 w 5470094"/>
                <a:gd name="connsiteY2" fmla="*/ 4229717 h 5470094"/>
                <a:gd name="connsiteX3" fmla="*/ 5470094 w 5470094"/>
                <a:gd name="connsiteY3" fmla="*/ 5470094 h 5470094"/>
                <a:gd name="connsiteX4" fmla="*/ 4312961 w 5470094"/>
                <a:gd name="connsiteY4" fmla="*/ 5457018 h 5470094"/>
                <a:gd name="connsiteX5" fmla="*/ 0 w 5470094"/>
                <a:gd name="connsiteY5" fmla="*/ 5470094 h 5470094"/>
                <a:gd name="connsiteX6" fmla="*/ 0 w 5470094"/>
                <a:gd name="connsiteY6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56447 w 5470094"/>
                <a:gd name="connsiteY2" fmla="*/ 4205380 h 5470094"/>
                <a:gd name="connsiteX3" fmla="*/ 5470094 w 5470094"/>
                <a:gd name="connsiteY3" fmla="*/ 5470094 h 5470094"/>
                <a:gd name="connsiteX4" fmla="*/ 4312961 w 5470094"/>
                <a:gd name="connsiteY4" fmla="*/ 5457018 h 5470094"/>
                <a:gd name="connsiteX5" fmla="*/ 0 w 5470094"/>
                <a:gd name="connsiteY5" fmla="*/ 5470094 h 5470094"/>
                <a:gd name="connsiteX6" fmla="*/ 0 w 5470094"/>
                <a:gd name="connsiteY6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56447 w 5470094"/>
                <a:gd name="connsiteY2" fmla="*/ 4205380 h 5470094"/>
                <a:gd name="connsiteX3" fmla="*/ 5470094 w 5470094"/>
                <a:gd name="connsiteY3" fmla="*/ 5470094 h 5470094"/>
                <a:gd name="connsiteX4" fmla="*/ 4213180 w 5470094"/>
                <a:gd name="connsiteY4" fmla="*/ 5459453 h 5470094"/>
                <a:gd name="connsiteX5" fmla="*/ 0 w 5470094"/>
                <a:gd name="connsiteY5" fmla="*/ 5470094 h 5470094"/>
                <a:gd name="connsiteX6" fmla="*/ 0 w 5470094"/>
                <a:gd name="connsiteY6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56447 w 5470094"/>
                <a:gd name="connsiteY2" fmla="*/ 4205380 h 5470094"/>
                <a:gd name="connsiteX3" fmla="*/ 5453078 w 5470094"/>
                <a:gd name="connsiteY3" fmla="*/ 4211881 h 5470094"/>
                <a:gd name="connsiteX4" fmla="*/ 4213180 w 5470094"/>
                <a:gd name="connsiteY4" fmla="*/ 5459453 h 5470094"/>
                <a:gd name="connsiteX5" fmla="*/ 0 w 5470094"/>
                <a:gd name="connsiteY5" fmla="*/ 5470094 h 5470094"/>
                <a:gd name="connsiteX6" fmla="*/ 0 w 5470094"/>
                <a:gd name="connsiteY6" fmla="*/ 0 h 5470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70094" h="5470094">
                  <a:moveTo>
                    <a:pt x="0" y="0"/>
                  </a:moveTo>
                  <a:lnTo>
                    <a:pt x="5470094" y="0"/>
                  </a:lnTo>
                  <a:lnTo>
                    <a:pt x="5456447" y="4205380"/>
                  </a:lnTo>
                  <a:lnTo>
                    <a:pt x="5453078" y="4211881"/>
                  </a:lnTo>
                  <a:lnTo>
                    <a:pt x="4213180" y="5459453"/>
                  </a:lnTo>
                  <a:lnTo>
                    <a:pt x="0" y="547009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" name="Rectangle 25"/>
            <p:cNvSpPr/>
            <p:nvPr/>
          </p:nvSpPr>
          <p:spPr>
            <a:xfrm rot="2700000">
              <a:off x="812970" y="1150882"/>
              <a:ext cx="2997466" cy="2997466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" name="Rectangle 26"/>
            <p:cNvSpPr/>
            <p:nvPr/>
          </p:nvSpPr>
          <p:spPr>
            <a:xfrm rot="2700000">
              <a:off x="1550644" y="1904662"/>
              <a:ext cx="1511652" cy="1511652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1" name="Titre 1">
            <a:extLst>
              <a:ext uri="{FF2B5EF4-FFF2-40B4-BE49-F238E27FC236}">
                <a16:creationId xmlns:a16="http://schemas.microsoft.com/office/drawing/2014/main" id="{025ADC0B-D58E-4E67-972A-CA494D6342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161" y="145006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1332B489-8BA6-414D-8FB6-303341E8AF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1425" y="265049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E3E5156-1526-4174-A06D-F9CF9C1D82AF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58BEA63-A07B-4016-A5DE-49AF6123E8F9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3DD4CFC-C8E9-4598-9805-04D4EB69790F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6A4DCF9-254E-40C7-9E72-DA47EB332D61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166863F-1C6E-4897-A2C3-9DB9B882B470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1124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ACBB95-3D73-4073-ADAD-00F5F7A0ED86}"/>
              </a:ext>
            </a:extLst>
          </p:cNvPr>
          <p:cNvSpPr/>
          <p:nvPr userDrawn="1"/>
        </p:nvSpPr>
        <p:spPr>
          <a:xfrm>
            <a:off x="240000" y="158240"/>
            <a:ext cx="11712000" cy="561976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5B917F65-BD0F-4751-8B91-BF7B4E7F52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11424" y="2432985"/>
            <a:ext cx="7502136" cy="261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en-US" sz="2100">
                <a:solidFill>
                  <a:srgbClr val="FFFFFF"/>
                </a:solidFill>
              </a:rPr>
              <a:t>We strive to be the premier engineering solutions partner, committed to delivering complex projects from vision </a:t>
            </a:r>
            <a:br>
              <a:rPr lang="en-US" sz="2100">
                <a:solidFill>
                  <a:srgbClr val="FFFFFF"/>
                </a:solidFill>
              </a:rPr>
            </a:br>
            <a:r>
              <a:rPr lang="en-US" sz="2100">
                <a:solidFill>
                  <a:srgbClr val="FFFFFF"/>
                </a:solidFill>
              </a:rPr>
              <a:t>to reality for a sustainable lifespan. </a:t>
            </a:r>
          </a:p>
        </p:txBody>
      </p:sp>
      <p:sp>
        <p:nvSpPr>
          <p:cNvPr id="21" name="Titre 49">
            <a:extLst>
              <a:ext uri="{FF2B5EF4-FFF2-40B4-BE49-F238E27FC236}">
                <a16:creationId xmlns:a16="http://schemas.microsoft.com/office/drawing/2014/main" id="{0118FAC6-33EC-4ED1-AB4E-CA0E8BAFC700}"/>
              </a:ext>
            </a:extLst>
          </p:cNvPr>
          <p:cNvSpPr txBox="1">
            <a:spLocks/>
          </p:cNvSpPr>
          <p:nvPr userDrawn="1"/>
        </p:nvSpPr>
        <p:spPr>
          <a:xfrm>
            <a:off x="911424" y="1238239"/>
            <a:ext cx="10369152" cy="100815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kumimoji="0" lang="en-GB" sz="21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Our vision</a:t>
            </a:r>
            <a:endParaRPr lang="en-CA" sz="2100" noProof="1">
              <a:solidFill>
                <a:schemeClr val="accent3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28CB261-9CA6-474F-ABC3-5265710F69C8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6799ECB-41B7-4B6E-A259-C127C44E97FB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0B9EDB8-EB5A-47F1-A860-3FC413F50B7F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EFA25AA-3921-4FC0-82F4-467A22F25D35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E918477-46A8-4726-907D-B8F28D4FF7D0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4435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151" y="548680"/>
            <a:ext cx="10780183" cy="1143000"/>
          </a:xfrm>
        </p:spPr>
        <p:txBody>
          <a:bodyPr/>
          <a:lstStyle>
            <a:lvl1pPr>
              <a:defRPr>
                <a:solidFill>
                  <a:srgbClr val="57B94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151" y="1618655"/>
            <a:ext cx="10780183" cy="3600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730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AACBB95-3D73-4073-ADAD-00F5F7A0ED86}"/>
              </a:ext>
            </a:extLst>
          </p:cNvPr>
          <p:cNvSpPr/>
          <p:nvPr userDrawn="1"/>
        </p:nvSpPr>
        <p:spPr>
          <a:xfrm>
            <a:off x="240000" y="158240"/>
            <a:ext cx="11712000" cy="561976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5B917F65-BD0F-4751-8B91-BF7B4E7F52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11424" y="2432985"/>
            <a:ext cx="7502136" cy="261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prstClr val="white"/>
              </a:buClr>
              <a:buSzPct val="25000"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Founded in 1911, SNC-Lavalin is a global fully integrated professional services and project management company and a major player in the ownership of infrastructure. From offices around the world, SNC-Lavalin's employees are proud to build what matters. Our teams provide comprehensive end-to-end project solutions – including capital investment, consulting, design, engineering, construction, sustaining capital and operations and maintenance – to clients in oil and gas, nuclear, mining and metallurgy, infrastructure and power.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prstClr val="white"/>
              </a:buClr>
              <a:buSzPct val="25000"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On July 3, 2017, SNC-Lavalin acquired Atkins, one of the world’s most respected design, engineering and project management consultancies.</a:t>
            </a: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9" name="Titre 49">
            <a:extLst>
              <a:ext uri="{FF2B5EF4-FFF2-40B4-BE49-F238E27FC236}">
                <a16:creationId xmlns:a16="http://schemas.microsoft.com/office/drawing/2014/main" id="{0118FAC6-33EC-4ED1-AB4E-CA0E8BAFC700}"/>
              </a:ext>
            </a:extLst>
          </p:cNvPr>
          <p:cNvSpPr txBox="1">
            <a:spLocks/>
          </p:cNvSpPr>
          <p:nvPr userDrawn="1"/>
        </p:nvSpPr>
        <p:spPr>
          <a:xfrm>
            <a:off x="911424" y="1238239"/>
            <a:ext cx="10369152" cy="100815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A world leader</a:t>
            </a:r>
            <a:r>
              <a:rPr lang="en-CA" sz="2800" noProof="1"/>
              <a:t>s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4" name="Straight Connector 13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660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5FDDD7-5A48-4C54-8256-98AC3491538B}"/>
              </a:ext>
            </a:extLst>
          </p:cNvPr>
          <p:cNvSpPr/>
          <p:nvPr userDrawn="1"/>
        </p:nvSpPr>
        <p:spPr>
          <a:xfrm>
            <a:off x="240000" y="158240"/>
            <a:ext cx="11712000" cy="5619761"/>
          </a:xfrm>
          <a:prstGeom prst="rect">
            <a:avLst/>
          </a:prstGeom>
          <a:solidFill>
            <a:srgbClr val="F6F5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Change Footer here: Insert &gt; Header and Footer (delete if none) </a:t>
            </a:r>
            <a:endParaRPr lang="en-CA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804949" y="483518"/>
            <a:ext cx="7776864" cy="54192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ts val="2250"/>
              </a:lnSpc>
              <a:spcBef>
                <a:spcPct val="0"/>
              </a:spcBef>
              <a:buNone/>
              <a:defRPr sz="1800" b="0" kern="1200" cap="none" spc="0" baseline="0">
                <a:solidFill>
                  <a:srgbClr val="009CCA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i="1" noProof="1">
                <a:solidFill>
                  <a:schemeClr val="accent1"/>
                </a:solidFill>
              </a:rPr>
              <a:t>Our values are the essence of our company’s identity. </a:t>
            </a:r>
            <a:br>
              <a:rPr lang="en-US" i="1" noProof="1">
                <a:solidFill>
                  <a:schemeClr val="accent1"/>
                </a:solidFill>
              </a:rPr>
            </a:br>
            <a:r>
              <a:rPr lang="en-US" i="1" noProof="1">
                <a:solidFill>
                  <a:schemeClr val="accent1"/>
                </a:solidFill>
              </a:rPr>
              <a:t>They represent how we act, speak and behave together, </a:t>
            </a:r>
            <a:br>
              <a:rPr lang="en-US" i="1" noProof="1">
                <a:solidFill>
                  <a:schemeClr val="accent1"/>
                </a:solidFill>
              </a:rPr>
            </a:br>
            <a:r>
              <a:rPr lang="en-US" i="1" noProof="1">
                <a:solidFill>
                  <a:schemeClr val="accent1"/>
                </a:solidFill>
              </a:rPr>
              <a:t>and how we engage with our clients and stakeholders.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23" y="4260045"/>
            <a:ext cx="2685225" cy="268522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5214443" y="4098574"/>
            <a:ext cx="1512168" cy="5914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000" i="1">
                <a:solidFill>
                  <a:schemeClr val="tx2"/>
                </a:solidFill>
              </a:rPr>
              <a:t>We redefine engineering by thinking boldly, proudly and differently.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23" y="3477429"/>
            <a:ext cx="3725738" cy="269007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 userDrawn="1"/>
        </p:nvSpPr>
        <p:spPr>
          <a:xfrm>
            <a:off x="5214443" y="3383676"/>
            <a:ext cx="1996063" cy="45651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000" i="1">
                <a:solidFill>
                  <a:schemeClr val="tx2"/>
                </a:solidFill>
              </a:rPr>
              <a:t>We work together and embrace each other’s unique contribution </a:t>
            </a:r>
            <a:br>
              <a:rPr lang="en-US" sz="1000" i="1">
                <a:solidFill>
                  <a:schemeClr val="tx2"/>
                </a:solidFill>
              </a:rPr>
            </a:br>
            <a:r>
              <a:rPr lang="en-US" sz="1000" i="1">
                <a:solidFill>
                  <a:schemeClr val="tx2"/>
                </a:solidFill>
              </a:rPr>
              <a:t>to deliver amazing results for all.</a:t>
            </a: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5214443" y="1795846"/>
            <a:ext cx="2088231" cy="5914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000" i="1" noProof="1">
                <a:solidFill>
                  <a:schemeClr val="tx2"/>
                </a:solidFill>
              </a:rPr>
              <a:t>We put safety at the heart of everything we do, to safeguard people, assets and the environment.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49" y="1961489"/>
            <a:ext cx="1643458" cy="260179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 userDrawn="1"/>
        </p:nvSpPr>
        <p:spPr>
          <a:xfrm>
            <a:off x="5214443" y="2645698"/>
            <a:ext cx="1656184" cy="4795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000" i="1">
                <a:solidFill>
                  <a:schemeClr val="tx2"/>
                </a:solidFill>
              </a:rPr>
              <a:t>We do the right thing, </a:t>
            </a:r>
            <a:br>
              <a:rPr lang="en-US" sz="1000" i="1">
                <a:solidFill>
                  <a:schemeClr val="tx2"/>
                </a:solidFill>
              </a:rPr>
            </a:br>
            <a:r>
              <a:rPr lang="en-US" sz="1000" i="1">
                <a:solidFill>
                  <a:schemeClr val="tx2"/>
                </a:solidFill>
              </a:rPr>
              <a:t>no matter what, and are accountable for our actions. 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05" y="2750435"/>
            <a:ext cx="2363538" cy="27011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CAAD1F8D-C02F-4972-942D-A48A9672428C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77CE8B9-3016-45FE-A1CC-B4BB5EF10C86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0A85129-307C-42A9-89D2-F2F331A91A9E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3B04AAC-4831-4AC2-AE52-1E626268D088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0F83E06-83BD-48E8-A360-981C83DF5E02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066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noProof="1"/>
              <a:t>Click to add title</a:t>
            </a:r>
            <a:br>
              <a:rPr lang="en-CA" noProof="1"/>
            </a:br>
            <a:r>
              <a:rPr lang="en-CA" noProof="1"/>
              <a:t>(Bullet Points slide)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Change Footer here: Insert &gt; Header and Footer (delete if none) 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5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911424" y="1449388"/>
            <a:ext cx="10369153" cy="4176612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/>
              <a:t>Click here to add subtitle (followed by: </a:t>
            </a:r>
            <a:r>
              <a:rPr lang="en-CA" err="1"/>
              <a:t>Enter+tab</a:t>
            </a:r>
            <a:r>
              <a:rPr lang="en-CA"/>
              <a:t> for normal text and bullet points)</a:t>
            </a:r>
          </a:p>
          <a:p>
            <a:pPr lvl="1"/>
            <a:r>
              <a:rPr lang="en-CA"/>
              <a:t>Normal text</a:t>
            </a:r>
          </a:p>
          <a:p>
            <a:pPr lvl="2"/>
            <a:r>
              <a:rPr lang="en-CA"/>
              <a:t>Second level</a:t>
            </a:r>
          </a:p>
          <a:p>
            <a:pPr lvl="3"/>
            <a:r>
              <a:rPr lang="en-CA"/>
              <a:t>Third level</a:t>
            </a:r>
          </a:p>
          <a:p>
            <a:pPr lvl="4"/>
            <a:r>
              <a:rPr lang="en-CA"/>
              <a:t>Fourth level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D137D66-5F0E-491C-957F-41F44C7099CD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D3E432A-F64E-4B34-8768-9B2CAD7C1422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4FE1A04-55D9-494D-831C-125CCFEBF32C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7BBEB9A-28E8-402C-9DAB-70C1B713CB97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3781FC3-1E7F-416C-A77F-AE781885CACF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1650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noProof="1"/>
              <a:t>Click to add title</a:t>
            </a:r>
            <a:br>
              <a:rPr lang="en-CA" noProof="1"/>
            </a:br>
            <a:r>
              <a:rPr lang="en-CA" noProof="1"/>
              <a:t>(Bullet Points slide)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Change Footer here: Insert &gt; Header and Footer (delete if none) 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5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911423" y="1449390"/>
            <a:ext cx="4983495" cy="4175124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/>
              <a:t>Click here to add subtitle</a:t>
            </a:r>
          </a:p>
          <a:p>
            <a:pPr lvl="1"/>
            <a:r>
              <a:rPr lang="en-CA"/>
              <a:t>Normal text</a:t>
            </a:r>
          </a:p>
          <a:p>
            <a:pPr lvl="2"/>
            <a:r>
              <a:rPr lang="en-CA"/>
              <a:t>Second level</a:t>
            </a:r>
          </a:p>
          <a:p>
            <a:pPr lvl="3"/>
            <a:r>
              <a:rPr lang="en-CA"/>
              <a:t>Third level</a:t>
            </a:r>
          </a:p>
          <a:p>
            <a:pPr lvl="4"/>
            <a:r>
              <a:rPr lang="en-CA"/>
              <a:t>Fourth level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4" hasCustomPrompt="1"/>
          </p:nvPr>
        </p:nvSpPr>
        <p:spPr>
          <a:xfrm>
            <a:off x="6297081" y="1449390"/>
            <a:ext cx="4983495" cy="4175124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/>
              <a:t>Click here to add subtitle</a:t>
            </a:r>
          </a:p>
          <a:p>
            <a:pPr lvl="1"/>
            <a:r>
              <a:rPr lang="en-CA"/>
              <a:t>Normal text</a:t>
            </a:r>
          </a:p>
          <a:p>
            <a:pPr lvl="2"/>
            <a:r>
              <a:rPr lang="en-CA"/>
              <a:t>Second level</a:t>
            </a:r>
          </a:p>
          <a:p>
            <a:pPr lvl="3"/>
            <a:r>
              <a:rPr lang="en-CA"/>
              <a:t>Third level</a:t>
            </a:r>
          </a:p>
          <a:p>
            <a:pPr lvl="4"/>
            <a:r>
              <a:rPr lang="en-CA"/>
              <a:t>Fourth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0FBE35E-5AD4-4FC9-ADF2-D8DA7E2977E1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F072456-1E6D-4302-9E36-4DC4B1820F08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59CF762-5D14-4B82-B15F-64F3CA2C5AD4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471236D-85EF-4FEE-BD24-75CD4BF099D8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E8FC686-93A2-4B7F-BA13-B025BE9DE4CD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292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g Vertic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1424" y="368301"/>
            <a:ext cx="4983494" cy="92196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Change Footer here: Insert &gt; Header and Footer (delete if none) 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5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911423" y="1449390"/>
            <a:ext cx="4983495" cy="4175124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/>
              <a:t>Click here to add subtitle</a:t>
            </a:r>
          </a:p>
          <a:p>
            <a:pPr lvl="1"/>
            <a:r>
              <a:rPr lang="en-CA"/>
              <a:t>Normal text</a:t>
            </a:r>
          </a:p>
          <a:p>
            <a:pPr lvl="2"/>
            <a:r>
              <a:rPr lang="en-CA"/>
              <a:t>Second level</a:t>
            </a:r>
          </a:p>
          <a:p>
            <a:pPr lvl="3"/>
            <a:r>
              <a:rPr lang="en-CA"/>
              <a:t>Third level</a:t>
            </a:r>
          </a:p>
          <a:p>
            <a:pPr lvl="4"/>
            <a:r>
              <a:rPr lang="en-CA"/>
              <a:t>Fourth level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98545" y="368302"/>
            <a:ext cx="4981575" cy="5256212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091837C-7F4C-421F-801B-2E0095EAC41F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A25EFB2-0065-48E9-8734-12D503D03590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EA32784-FE42-4A38-914E-BCE6FF95461D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BE09611-F9C8-4D34-BAB4-7FAB9A9ADA12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965D8CD-4950-421A-BF34-9D1FD78C33BF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1790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g 2 Small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298545" y="368302"/>
            <a:ext cx="4981575" cy="39254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/>
          </a:p>
        </p:txBody>
      </p:sp>
      <p:sp>
        <p:nvSpPr>
          <p:cNvPr id="7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911423" y="1449390"/>
            <a:ext cx="4983495" cy="4175124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/>
              <a:t>Click here to add subtitle</a:t>
            </a:r>
          </a:p>
          <a:p>
            <a:pPr lvl="1"/>
            <a:r>
              <a:rPr lang="en-CA"/>
              <a:t>Normal text</a:t>
            </a:r>
          </a:p>
          <a:p>
            <a:pPr lvl="2"/>
            <a:r>
              <a:rPr lang="en-CA"/>
              <a:t>Second level</a:t>
            </a:r>
          </a:p>
          <a:p>
            <a:pPr lvl="3"/>
            <a:r>
              <a:rPr lang="en-CA"/>
              <a:t>Third level</a:t>
            </a:r>
          </a:p>
          <a:p>
            <a:pPr lvl="4"/>
            <a:r>
              <a:rPr lang="en-CA"/>
              <a:t>Fourth level</a:t>
            </a: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/>
              <a:t>Change Footer here: Insert &gt; Header and Footer (delete if none) </a:t>
            </a:r>
            <a:endParaRPr lang="en-CA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22BD25-A0D5-455D-8A52-CFF2B9EADE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424" y="368301"/>
            <a:ext cx="4983493" cy="92196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98545" y="4587714"/>
            <a:ext cx="2347200" cy="10368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8932920" y="4587714"/>
            <a:ext cx="2347200" cy="10368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A69B98F-C3CC-49BC-9B4A-D6193EDA9FAA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11A4F16-F64A-4F67-AE2F-384F90A3DA53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AA6628B-12EE-46AB-9871-DE32FAF363E5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80AE35C-91B3-4854-9368-B65ACDFD0036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0B516DE-E356-400E-8E8D-AC87F5E8EC8B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1745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Change Footer here: Insert &gt; Header and Footer (delete if none) 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5" name="Espace réservé du texte 3"/>
          <p:cNvSpPr>
            <a:spLocks noGrp="1"/>
          </p:cNvSpPr>
          <p:nvPr>
            <p:ph type="body" sz="quarter" idx="21" hasCustomPrompt="1"/>
          </p:nvPr>
        </p:nvSpPr>
        <p:spPr>
          <a:xfrm>
            <a:off x="911424" y="3978114"/>
            <a:ext cx="4982400" cy="163739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tabLst/>
              <a:defRPr/>
            </a:pPr>
            <a:r>
              <a:rPr lang="en-CA"/>
              <a:t>Click here to add subtitle</a:t>
            </a:r>
            <a:r>
              <a:rPr lang="en-CA" noProof="0"/>
              <a:t> </a:t>
            </a:r>
          </a:p>
          <a:p>
            <a:pPr lvl="1"/>
            <a:r>
              <a:rPr lang="en-CA" noProof="0"/>
              <a:t>Normal text</a:t>
            </a:r>
          </a:p>
          <a:p>
            <a:pPr lvl="2"/>
            <a:r>
              <a:rPr lang="en-CA" noProof="0"/>
              <a:t>Second level</a:t>
            </a:r>
          </a:p>
          <a:p>
            <a:pPr lvl="3"/>
            <a:r>
              <a:rPr lang="en-CA" noProof="0"/>
              <a:t>Third level</a:t>
            </a:r>
          </a:p>
          <a:p>
            <a:pPr lvl="4"/>
            <a:r>
              <a:rPr lang="en-CA" noProof="0"/>
              <a:t>Fourth level</a:t>
            </a:r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22" hasCustomPrompt="1"/>
          </p:nvPr>
        </p:nvSpPr>
        <p:spPr>
          <a:xfrm>
            <a:off x="6298176" y="3978114"/>
            <a:ext cx="4982400" cy="163739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tabLst/>
              <a:defRPr/>
            </a:pPr>
            <a:r>
              <a:rPr lang="en-CA"/>
              <a:t>Click here to add subtitle</a:t>
            </a:r>
            <a:endParaRPr lang="en-CA" noProof="0"/>
          </a:p>
          <a:p>
            <a:pPr lvl="1"/>
            <a:r>
              <a:rPr lang="en-CA" noProof="0"/>
              <a:t>Normal text</a:t>
            </a:r>
          </a:p>
          <a:p>
            <a:pPr lvl="2"/>
            <a:r>
              <a:rPr lang="en-CA" noProof="0"/>
              <a:t>Second level</a:t>
            </a:r>
          </a:p>
          <a:p>
            <a:pPr lvl="3"/>
            <a:r>
              <a:rPr lang="en-CA" noProof="0"/>
              <a:t>Third level</a:t>
            </a:r>
          </a:p>
          <a:p>
            <a:pPr lvl="4"/>
            <a:r>
              <a:rPr lang="en-CA" noProof="0"/>
              <a:t>Fourth level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11423" y="1449390"/>
            <a:ext cx="4981575" cy="22212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299001" y="1449390"/>
            <a:ext cx="4981575" cy="22212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3BD2432-6567-4B96-B3EA-8F26117AE9E5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6BE098C-7776-40AE-82A9-F4177D75E258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8F5B46D-5E5E-4677-B1BB-70268A1E3A80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67FF359-6226-4D11-961E-07C6E1786129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962BF60-A5AB-4450-8900-0F019CF43E0B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3244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Photos - Vertical / font size redu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Espace réservé du texte 4"/>
          <p:cNvSpPr>
            <a:spLocks noGrp="1"/>
          </p:cNvSpPr>
          <p:nvPr>
            <p:ph type="body" sz="quarter" idx="60" hasCustomPrompt="1"/>
          </p:nvPr>
        </p:nvSpPr>
        <p:spPr>
          <a:xfrm>
            <a:off x="912283" y="4925961"/>
            <a:ext cx="3265200" cy="684000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/>
              <a:t>Project name</a:t>
            </a:r>
          </a:p>
          <a:p>
            <a:pPr lvl="1"/>
            <a:r>
              <a:rPr lang="en-CA"/>
              <a:t>Very small descriptive</a:t>
            </a:r>
          </a:p>
        </p:txBody>
      </p:sp>
      <p:sp>
        <p:nvSpPr>
          <p:cNvPr id="55" name="Espace réservé du texte 4"/>
          <p:cNvSpPr>
            <a:spLocks noGrp="1"/>
          </p:cNvSpPr>
          <p:nvPr>
            <p:ph type="body" sz="quarter" idx="61" hasCustomPrompt="1"/>
          </p:nvPr>
        </p:nvSpPr>
        <p:spPr>
          <a:xfrm>
            <a:off x="4468399" y="4925961"/>
            <a:ext cx="3265200" cy="684000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/>
            </a:lvl2pPr>
          </a:lstStyle>
          <a:p>
            <a:pPr lvl="0"/>
            <a:r>
              <a:rPr lang="en-CA"/>
              <a:t>Project name</a:t>
            </a:r>
          </a:p>
          <a:p>
            <a:pPr lvl="1"/>
            <a:r>
              <a:rPr lang="en-CA"/>
              <a:t>Very small descriptive</a:t>
            </a:r>
          </a:p>
        </p:txBody>
      </p:sp>
      <p:sp>
        <p:nvSpPr>
          <p:cNvPr id="56" name="Espace réservé du texte 4"/>
          <p:cNvSpPr>
            <a:spLocks noGrp="1"/>
          </p:cNvSpPr>
          <p:nvPr>
            <p:ph type="body" sz="quarter" idx="62" hasCustomPrompt="1"/>
          </p:nvPr>
        </p:nvSpPr>
        <p:spPr>
          <a:xfrm>
            <a:off x="8024515" y="4925961"/>
            <a:ext cx="3265200" cy="684000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/>
              <a:t>Project name</a:t>
            </a:r>
          </a:p>
          <a:p>
            <a:pPr lvl="1"/>
            <a:r>
              <a:rPr lang="en-CA"/>
              <a:t>Very small descriptive</a:t>
            </a:r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/>
              <a:t>Change Footer here: Insert &gt; Header and Footer (delete if none) </a:t>
            </a:r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8797F3-C325-44A7-ACFC-FE81B275CE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11655" y="1449389"/>
            <a:ext cx="3266060" cy="3174659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defRPr sz="1500"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63"/>
          </p:nvPr>
        </p:nvSpPr>
        <p:spPr>
          <a:xfrm>
            <a:off x="4467655" y="1449389"/>
            <a:ext cx="3266060" cy="3174659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defRPr sz="1500"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64"/>
          </p:nvPr>
        </p:nvSpPr>
        <p:spPr>
          <a:xfrm>
            <a:off x="8023655" y="1449389"/>
            <a:ext cx="3266060" cy="3174659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defRPr sz="150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6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432D04-D5D4-465E-AF2B-1A4FF02243F2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43AA545-1408-4A1C-AAB6-9C754DFCB939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9258CDC-3E5C-4BAE-BF56-C1A4B770C89C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3BBA020-9D62-4762-9FD4-46324D15A924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8695C65-ED33-452D-A46A-DE8E31DFE155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5559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Photos - Horizontal / Font size redu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ce réservé du texte 3"/>
          <p:cNvSpPr>
            <a:spLocks noGrp="1"/>
          </p:cNvSpPr>
          <p:nvPr>
            <p:ph type="body" sz="quarter" idx="32" hasCustomPrompt="1"/>
          </p:nvPr>
        </p:nvSpPr>
        <p:spPr>
          <a:xfrm>
            <a:off x="912553" y="1456865"/>
            <a:ext cx="6823864" cy="11772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 marL="176400" indent="-176400"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buClr>
                <a:srgbClr val="00A2DB"/>
              </a:buClr>
              <a:buSzPct val="100000"/>
              <a:buFont typeface="Lucida Grande"/>
              <a:buChar char="›"/>
              <a:defRPr sz="1200"/>
            </a:lvl2pPr>
            <a:lvl3pPr marL="176400" indent="-176400">
              <a:lnSpc>
                <a:spcPts val="1500"/>
              </a:lnSpc>
              <a:buFont typeface="Lucida Grande"/>
              <a:buChar char="›"/>
              <a:defRPr/>
            </a:lvl3pPr>
          </a:lstStyle>
          <a:p>
            <a:pPr lvl="0"/>
            <a:r>
              <a:rPr lang="en-CA"/>
              <a:t>Title </a:t>
            </a:r>
          </a:p>
          <a:p>
            <a:pPr lvl="1"/>
            <a:r>
              <a:rPr lang="en-CA"/>
              <a:t>Detail 1</a:t>
            </a:r>
          </a:p>
          <a:p>
            <a:pPr lvl="1"/>
            <a:r>
              <a:rPr lang="en-CA"/>
              <a:t>Detail 2</a:t>
            </a:r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53" hasCustomPrompt="1"/>
          </p:nvPr>
        </p:nvSpPr>
        <p:spPr>
          <a:xfrm>
            <a:off x="912553" y="2944006"/>
            <a:ext cx="6823864" cy="11772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 marL="176400" indent="-176400"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buClr>
                <a:srgbClr val="00A2DB"/>
              </a:buClr>
              <a:buSzPct val="100000"/>
              <a:buFont typeface="Lucida Grande"/>
              <a:buChar char="›"/>
              <a:defRPr sz="1200"/>
            </a:lvl2pPr>
            <a:lvl3pPr marL="176400" indent="-176400">
              <a:lnSpc>
                <a:spcPts val="1500"/>
              </a:lnSpc>
              <a:buFont typeface="Lucida Grande"/>
              <a:buChar char="›"/>
              <a:defRPr/>
            </a:lvl3pPr>
          </a:lstStyle>
          <a:p>
            <a:pPr lvl="0"/>
            <a:r>
              <a:rPr lang="en-CA"/>
              <a:t>Title </a:t>
            </a:r>
          </a:p>
          <a:p>
            <a:pPr lvl="1"/>
            <a:r>
              <a:rPr lang="en-CA"/>
              <a:t>Detail 1</a:t>
            </a:r>
          </a:p>
          <a:p>
            <a:pPr lvl="1"/>
            <a:r>
              <a:rPr lang="en-CA"/>
              <a:t>Detail 2</a:t>
            </a:r>
          </a:p>
        </p:txBody>
      </p:sp>
      <p:sp>
        <p:nvSpPr>
          <p:cNvPr id="17" name="Espace réservé du texte 3"/>
          <p:cNvSpPr>
            <a:spLocks noGrp="1"/>
          </p:cNvSpPr>
          <p:nvPr>
            <p:ph type="body" sz="quarter" idx="55" hasCustomPrompt="1"/>
          </p:nvPr>
        </p:nvSpPr>
        <p:spPr>
          <a:xfrm>
            <a:off x="912553" y="4431146"/>
            <a:ext cx="6823864" cy="11772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 marL="176400" indent="-176400"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buClr>
                <a:srgbClr val="00A2DB"/>
              </a:buClr>
              <a:buSzPct val="100000"/>
              <a:buFont typeface="Lucida Grande"/>
              <a:buChar char="›"/>
              <a:defRPr sz="1200"/>
            </a:lvl2pPr>
            <a:lvl3pPr marL="176400" indent="-176400">
              <a:lnSpc>
                <a:spcPts val="1500"/>
              </a:lnSpc>
              <a:buFont typeface="Lucida Grande"/>
              <a:buChar char="›"/>
              <a:defRPr/>
            </a:lvl3pPr>
          </a:lstStyle>
          <a:p>
            <a:pPr lvl="0"/>
            <a:r>
              <a:rPr lang="en-CA"/>
              <a:t>Title </a:t>
            </a:r>
          </a:p>
          <a:p>
            <a:pPr lvl="1"/>
            <a:r>
              <a:rPr lang="en-CA"/>
              <a:t>Detail 1</a:t>
            </a:r>
          </a:p>
          <a:p>
            <a:pPr lvl="1"/>
            <a:r>
              <a:rPr lang="en-CA"/>
              <a:t>Detail 2</a:t>
            </a:r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/>
              <a:t>Change Footer here: Insert &gt; Header and Footer (delete if none) </a:t>
            </a:r>
            <a:endParaRPr lang="en-CA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E00EF4-BA16-48C3-96F8-BB840BE74E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67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64"/>
          </p:nvPr>
        </p:nvSpPr>
        <p:spPr>
          <a:xfrm>
            <a:off x="8023655" y="1449390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68"/>
          </p:nvPr>
        </p:nvSpPr>
        <p:spPr>
          <a:xfrm>
            <a:off x="8023655" y="2945383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69"/>
          </p:nvPr>
        </p:nvSpPr>
        <p:spPr>
          <a:xfrm>
            <a:off x="8023655" y="4432523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DC90ADF-C799-4AD6-A367-669C9B00D28D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3FBFB1E-E119-4AE7-84D9-C504C14E9F7A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C8A5B61-503F-40A2-AC47-0DD5D4DC7EDB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88DFA1B-8A94-4692-9942-FC75D51E3A6F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E65BA5F-95CD-4453-B548-620167B5DC6E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0456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hotos / font size redu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/>
              <a:t>Change Footer here: Insert &gt; Header and Footer (delete if none) </a:t>
            </a:r>
            <a:endParaRPr lang="en-CA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86EDB06-AED1-41B0-9B08-FBA87DEF31AF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12283" y="2694977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/>
              <a:t>Project name</a:t>
            </a:r>
          </a:p>
          <a:p>
            <a:pPr lvl="1"/>
            <a:r>
              <a:rPr lang="en-CA"/>
              <a:t>Very small descriptive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63A27A4B-6B64-4B6D-BE8E-EEF38252EDA7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464678" y="2694977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/>
              <a:t>Project name</a:t>
            </a:r>
          </a:p>
          <a:p>
            <a:pPr lvl="1"/>
            <a:r>
              <a:rPr lang="en-CA"/>
              <a:t>Very small descriptive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9A81D136-5B43-46B9-A0F9-B1763CBC0E94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024515" y="2694977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/>
              <a:t>Project name</a:t>
            </a:r>
          </a:p>
          <a:p>
            <a:pPr lvl="1"/>
            <a:r>
              <a:rPr lang="en-CA"/>
              <a:t>Very small descriptive</a:t>
            </a:r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738725F9-1BD5-4772-8559-79ABE4D931F0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12283" y="4922334"/>
            <a:ext cx="3265200" cy="695324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/>
              <a:t>Project name</a:t>
            </a:r>
          </a:p>
          <a:p>
            <a:pPr lvl="1"/>
            <a:r>
              <a:rPr lang="en-CA"/>
              <a:t>Very small descriptive</a:t>
            </a:r>
          </a:p>
        </p:txBody>
      </p:sp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6F92DE13-EFDA-4B4E-8F35-89617D7664B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464678" y="4922334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/>
              <a:t>Project name</a:t>
            </a:r>
          </a:p>
          <a:p>
            <a:pPr lvl="1"/>
            <a:r>
              <a:rPr lang="en-CA"/>
              <a:t>Very small descriptive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90AA369-EDCD-4809-83F9-1F297673AB11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8024515" y="4922334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/>
              <a:t>Project name</a:t>
            </a:r>
          </a:p>
          <a:p>
            <a:pPr lvl="1"/>
            <a:r>
              <a:rPr lang="en-CA"/>
              <a:t>Very small descriptive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CE4CAD-F803-4D51-B4ED-F96912874E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64"/>
          </p:nvPr>
        </p:nvSpPr>
        <p:spPr>
          <a:xfrm>
            <a:off x="8023655" y="1449390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68"/>
          </p:nvPr>
        </p:nvSpPr>
        <p:spPr>
          <a:xfrm>
            <a:off x="8023655" y="3700977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69"/>
          </p:nvPr>
        </p:nvSpPr>
        <p:spPr>
          <a:xfrm>
            <a:off x="912283" y="1449390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70"/>
          </p:nvPr>
        </p:nvSpPr>
        <p:spPr>
          <a:xfrm>
            <a:off x="912283" y="3700977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71"/>
          </p:nvPr>
        </p:nvSpPr>
        <p:spPr>
          <a:xfrm>
            <a:off x="4463818" y="1449390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72"/>
          </p:nvPr>
        </p:nvSpPr>
        <p:spPr>
          <a:xfrm>
            <a:off x="4463818" y="3700977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3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B76F446-FECF-4E24-BDB7-F21A70ADE1EC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16E1A1E-B37E-41A2-9308-13D44E5AED1F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E8C36B8-0EE9-416B-9D1B-BD7C591088EC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79CCA97-52C3-4118-B0CE-955CC8BDF774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41A2D70-BF8B-4423-B130-6C2FBDAED3F0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5390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696940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57B94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19675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14816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Change Footer here: Insert &gt; Header and Footer (delete if none) 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FA56A86-F3ED-432A-B534-3CA748E6B022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0A76682-8D24-41DD-AA78-43913F863B10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EEAF4F7-785E-4966-BAF9-C4A707277B55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5B00E27-6CD4-415E-BA00-7C897F6576D6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0C7DD8C-1BC6-4BCC-9FA2-C6E8B99417FE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1148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/>
              <a:t>Change Footer here: Insert &gt; Header and Footer (delete if none) </a:t>
            </a:r>
            <a:endParaRPr lang="en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19D8923-2409-4943-B3A8-3BF9191DAC7A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53F322D-0934-45A8-BBA7-5DC1FD05A8E3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31DA51F-7253-4718-8641-1EA2B30A09EA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547B5CE-B310-4109-BE8C-92910623A686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DFCF091-D88D-4DF6-B75F-A2DF25E339FA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6186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240600" y="152400"/>
            <a:ext cx="11710800" cy="5619750"/>
          </a:xfrm>
          <a:solidFill>
            <a:schemeClr val="tx2">
              <a:lumMod val="40000"/>
              <a:lumOff val="60000"/>
            </a:schemeClr>
          </a:solidFill>
          <a:ln w="25400"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252BFA-8EE0-4CA0-819D-3D70667018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87025" y="3999178"/>
            <a:ext cx="4164375" cy="530367"/>
          </a:xfrm>
        </p:spPr>
        <p:txBody>
          <a:bodyPr rIns="90000" anchor="ctr"/>
          <a:lstStyle>
            <a:lvl1pPr>
              <a:lnSpc>
                <a:spcPct val="90000"/>
              </a:lnSpc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buNone/>
              <a:defRPr sz="1100" b="0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345627" y="6284413"/>
            <a:ext cx="5096093" cy="19679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Change Footer here: Insert &gt; Header and Footer (delete if none) </a:t>
            </a:r>
            <a:endParaRPr lang="en-CA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52EEC670-C83A-438E-BB64-00673C4F9C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87025" y="4639162"/>
            <a:ext cx="4164375" cy="966766"/>
          </a:xfrm>
        </p:spPr>
        <p:txBody>
          <a:bodyPr rIns="90000" anchor="t"/>
          <a:lstStyle>
            <a:lvl1pPr>
              <a:lnSpc>
                <a:spcPct val="90000"/>
              </a:lnSpc>
              <a:spcAft>
                <a:spcPts val="0"/>
              </a:spcAft>
              <a:defRPr sz="1100" b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1100" b="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buNone/>
              <a:defRPr sz="1100" b="0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47C344A-3A1A-43CE-9D2D-56ACA13BD6E0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B0857DA-1F90-4748-B654-E63B19816A59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581AB6F-A275-4D18-AA3D-2DEB4DEAC779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22A6250-72EA-4A1B-8743-A92936287715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0F78514-FA74-4D5B-80BC-061A267E891E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7461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518ED4E-DBFE-46B2-BF07-9492130ECC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424" y="1640095"/>
            <a:ext cx="2657275" cy="322665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0556B0B-A937-4069-8E41-E81CBB013A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1423" y="2082768"/>
            <a:ext cx="2657276" cy="353489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100" b="1">
                <a:solidFill>
                  <a:schemeClr val="accent1"/>
                </a:solidFill>
              </a:defRPr>
            </a:lvl1pPr>
            <a:lvl2pPr>
              <a:lnSpc>
                <a:spcPct val="85000"/>
              </a:lnSpc>
              <a:spcAft>
                <a:spcPts val="0"/>
              </a:spcAft>
              <a:defRPr sz="1100">
                <a:solidFill>
                  <a:schemeClr val="accent1"/>
                </a:solidFill>
              </a:defRPr>
            </a:lvl2pPr>
            <a:lvl3pPr marL="108000" indent="-108000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defRPr sz="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4A2BA475-3872-4E1B-ACA8-9992970360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45627" y="6284413"/>
            <a:ext cx="5096093" cy="19679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Change Footer here: Insert &gt; Header and Footer (delete if none) </a:t>
            </a:r>
            <a:endParaRPr lang="en-CA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4210E657-6752-45F0-B0F2-A27FF5440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368301"/>
            <a:ext cx="10369152" cy="647759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endParaRPr lang="en-CA" noProof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7868E759-0532-45F4-9ECA-5B364A9C84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1424" y="1054042"/>
            <a:ext cx="10368293" cy="34454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here to add subtitle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70"/>
          </p:nvPr>
        </p:nvSpPr>
        <p:spPr>
          <a:xfrm>
            <a:off x="3775323" y="1640095"/>
            <a:ext cx="8177328" cy="3984418"/>
          </a:xfrm>
          <a:solidFill>
            <a:schemeClr val="tx2">
              <a:lumMod val="40000"/>
              <a:lumOff val="60000"/>
            </a:schemeClr>
          </a:solidFill>
          <a:ln w="25400"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7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F9930A4-7B63-4759-8B05-5A3B672F6566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3C895C3-E013-470F-BCDB-5F8EA70C8E51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BFB1BC4-2225-47E9-A59D-B3CE77D2FDA8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10E4323-EE64-424E-AB93-930C2365C64D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C1A94EB-29EC-4B3F-87E7-DCCBE3A17415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97482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56485E-1768-4878-99AE-03CA5AFAFAD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11423" y="1527966"/>
            <a:ext cx="10369151" cy="319885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0BE4F2E-1D96-4BAC-9EBA-0038AF6EAF5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11423" y="4880611"/>
            <a:ext cx="4966895" cy="737047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100" b="1">
                <a:solidFill>
                  <a:schemeClr val="accent1"/>
                </a:solidFill>
              </a:defRPr>
            </a:lvl1pPr>
            <a:lvl2pPr>
              <a:lnSpc>
                <a:spcPct val="90000"/>
              </a:lnSpc>
              <a:spcAft>
                <a:spcPts val="300"/>
              </a:spcAft>
              <a:defRPr sz="1100">
                <a:solidFill>
                  <a:schemeClr val="accent1"/>
                </a:solidFill>
              </a:defRPr>
            </a:lvl2pPr>
            <a:lvl3pPr marL="108000" indent="-108000">
              <a:lnSpc>
                <a:spcPct val="90000"/>
              </a:lnSpc>
              <a:spcBef>
                <a:spcPts val="300"/>
              </a:spcBef>
              <a:defRPr sz="900" i="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195E2B4-9928-4D28-ACD8-21DCE9E49D5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303955" y="4881058"/>
            <a:ext cx="4976620" cy="736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100" b="1">
                <a:solidFill>
                  <a:schemeClr val="accent1"/>
                </a:solidFill>
              </a:defRPr>
            </a:lvl1pPr>
            <a:lvl2pPr>
              <a:lnSpc>
                <a:spcPct val="90000"/>
              </a:lnSpc>
              <a:spcAft>
                <a:spcPts val="300"/>
              </a:spcAft>
              <a:defRPr sz="1100">
                <a:solidFill>
                  <a:schemeClr val="accent1"/>
                </a:solidFill>
              </a:defRPr>
            </a:lvl2pPr>
            <a:lvl3pPr marL="108000" indent="-10800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900" i="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4EC7D187-969F-418F-820C-646B06705C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/>
              <a:t>Change Footer here: Insert &gt; Header and Footer (delete if none) </a:t>
            </a:r>
            <a:endParaRPr lang="en-CA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460D1BA9-7005-433F-A648-3DBE7416E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368300"/>
            <a:ext cx="10369152" cy="92196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endParaRPr lang="en-CA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11423" y="1895477"/>
            <a:ext cx="4981575" cy="2822220"/>
          </a:xfrm>
          <a:solidFill>
            <a:schemeClr val="tx2">
              <a:lumMod val="40000"/>
              <a:lumOff val="60000"/>
            </a:schemeClr>
          </a:solidFill>
          <a:ln w="25400"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299001" y="1895477"/>
            <a:ext cx="4981575" cy="2822220"/>
          </a:xfrm>
          <a:solidFill>
            <a:schemeClr val="tx2">
              <a:lumMod val="40000"/>
              <a:lumOff val="60000"/>
            </a:schemeClr>
          </a:solidFill>
          <a:ln w="25400"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00B3076-6911-491E-B4DB-D360D08A67FC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6F34219-0320-43CE-BBBC-787BE8851AB5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726A958-D956-409B-A384-2C8D42C73690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A497D1F-5C7B-4B33-BDFF-62446E9B07ED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1A6D465-A3F0-426C-80D7-B7BAE1E20193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8950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2152" y="1916832"/>
            <a:ext cx="5287433" cy="360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784" y="1916832"/>
            <a:ext cx="5289549" cy="360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824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160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190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7729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2361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37443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8660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941168"/>
            <a:ext cx="7315200" cy="6480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2380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ags" Target="../tags/tag1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>
            <a:extLst>
              <a:ext uri="{FF2B5EF4-FFF2-40B4-BE49-F238E27FC236}">
                <a16:creationId xmlns:a16="http://schemas.microsoft.com/office/drawing/2014/main" id="{06A9336D-BA74-4C17-B1EC-F827EA2072E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92150" y="1484313"/>
            <a:ext cx="109728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3200">
              <a:solidFill>
                <a:srgbClr val="006E56"/>
              </a:solidFill>
            </a:endParaRPr>
          </a:p>
        </p:txBody>
      </p:sp>
      <p:sp>
        <p:nvSpPr>
          <p:cNvPr id="1027" name="Rectangle 15">
            <a:extLst>
              <a:ext uri="{FF2B5EF4-FFF2-40B4-BE49-F238E27FC236}">
                <a16:creationId xmlns:a16="http://schemas.microsoft.com/office/drawing/2014/main" id="{60AA6B3D-2677-4972-9F00-D994742AEC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92150" y="549275"/>
            <a:ext cx="107807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8" name="Rectangle 16">
            <a:extLst>
              <a:ext uri="{FF2B5EF4-FFF2-40B4-BE49-F238E27FC236}">
                <a16:creationId xmlns:a16="http://schemas.microsoft.com/office/drawing/2014/main" id="{6538698A-0BFF-408E-A3A9-DD81BA444B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92150" y="1619250"/>
            <a:ext cx="1078071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3730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57B94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57B94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57B94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57B94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57B94B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0000" y="158240"/>
            <a:ext cx="11712000" cy="5619761"/>
          </a:xfrm>
          <a:prstGeom prst="rect">
            <a:avLst/>
          </a:prstGeom>
          <a:solidFill>
            <a:srgbClr val="F6F5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911424" y="368301"/>
            <a:ext cx="10369152" cy="92196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CA" noProof="1"/>
              <a:t>Click to edit Master title style</a:t>
            </a:r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"/>
          </p:nvPr>
        </p:nvSpPr>
        <p:spPr>
          <a:xfrm>
            <a:off x="911424" y="1457064"/>
            <a:ext cx="10369152" cy="41674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CA" noProof="0"/>
              <a:t>Subtitle </a:t>
            </a:r>
          </a:p>
          <a:p>
            <a:pPr lvl="1"/>
            <a:r>
              <a:rPr lang="en-CA" noProof="0"/>
              <a:t>Normal text</a:t>
            </a:r>
          </a:p>
          <a:p>
            <a:pPr lvl="2"/>
            <a:r>
              <a:rPr lang="en-CA" noProof="0"/>
              <a:t>Second level</a:t>
            </a:r>
          </a:p>
          <a:p>
            <a:pPr lvl="3"/>
            <a:r>
              <a:rPr lang="en-CA" noProof="0"/>
              <a:t>Third level</a:t>
            </a:r>
          </a:p>
          <a:p>
            <a:pPr lvl="4"/>
            <a:r>
              <a:rPr lang="en-CA" noProof="0"/>
              <a:t>Fourth level</a:t>
            </a:r>
          </a:p>
          <a:p>
            <a:pPr lvl="5"/>
            <a:r>
              <a:rPr lang="en-CA" noProof="0"/>
              <a:t>Fifth level</a:t>
            </a:r>
          </a:p>
          <a:p>
            <a:pPr lvl="6"/>
            <a:r>
              <a:rPr lang="en-CA" noProof="0"/>
              <a:t>Sixth level</a:t>
            </a:r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US"/>
              <a:t>Change Footer here: Insert &gt; Header and Footer (delete if none) </a:t>
            </a:r>
            <a:endParaRPr lang="en-CA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473952" y="6481207"/>
            <a:ext cx="478699" cy="1897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8E9205E6-0D8F-4FE6-AE74-F8DC77F0BF6E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15" name="Picture 14" descr="Dark_blue_SNC_atkins_logo.png">
            <a:extLst>
              <a:ext uri="{FF2B5EF4-FFF2-40B4-BE49-F238E27FC236}">
                <a16:creationId xmlns:a16="http://schemas.microsoft.com/office/drawing/2014/main" id="{151FFD85-597B-497A-8E46-D0F4C070CF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12"/>
          <a:stretch/>
        </p:blipFill>
        <p:spPr>
          <a:xfrm>
            <a:off x="828427" y="5962651"/>
            <a:ext cx="1086078" cy="579569"/>
          </a:xfrm>
          <a:prstGeom prst="rect">
            <a:avLst/>
          </a:prstGeom>
        </p:spPr>
      </p:pic>
    </p:spTree>
    <p:custDataLst>
      <p:tags r:id="rId25"/>
    </p:custDataLst>
    <p:extLst>
      <p:ext uri="{BB962C8B-B14F-4D97-AF65-F5344CB8AC3E}">
        <p14:creationId xmlns:p14="http://schemas.microsoft.com/office/powerpoint/2010/main" val="3224656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cap="none" spc="0" baseline="0">
          <a:solidFill>
            <a:schemeClr val="accent2"/>
          </a:solidFill>
          <a:latin typeface="Arial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200"/>
        </a:lnSpc>
        <a:spcBef>
          <a:spcPts val="600"/>
        </a:spcBef>
        <a:spcAft>
          <a:spcPts val="600"/>
        </a:spcAft>
        <a:buClr>
          <a:schemeClr val="bg1"/>
        </a:buClr>
        <a:buSzPct val="25000"/>
        <a:buFont typeface="Arial"/>
        <a:buNone/>
        <a:defRPr sz="2000" b="0" i="0" kern="1200" cap="none" spc="0" baseline="0">
          <a:solidFill>
            <a:schemeClr val="tx2"/>
          </a:solidFill>
          <a:latin typeface="Arial" pitchFamily="34" charset="0"/>
          <a:ea typeface="+mn-ea"/>
          <a:cs typeface="+mn-cs"/>
        </a:defRPr>
      </a:lvl1pPr>
      <a:lvl2pPr marL="0" marR="0" indent="0" algn="l" defTabSz="914400" rtl="0" eaLnBrk="1" fontAlgn="auto" latinLnBrk="0" hangingPunct="1">
        <a:lnSpc>
          <a:spcPts val="1800"/>
        </a:lnSpc>
        <a:spcBef>
          <a:spcPts val="300"/>
        </a:spcBef>
        <a:spcAft>
          <a:spcPts val="600"/>
        </a:spcAft>
        <a:buClr>
          <a:schemeClr val="bg1"/>
        </a:buClr>
        <a:buSzPct val="25000"/>
        <a:buFont typeface="Arial"/>
        <a:buNone/>
        <a:tabLst/>
        <a:defRPr sz="1500" b="0" kern="1200" baseline="0">
          <a:solidFill>
            <a:schemeClr val="tx2"/>
          </a:solidFill>
          <a:latin typeface="Arial" pitchFamily="34" charset="0"/>
          <a:ea typeface="+mn-ea"/>
          <a:cs typeface="+mn-cs"/>
        </a:defRPr>
      </a:lvl2pPr>
      <a:lvl3pPr marL="176400" indent="-176400" algn="l" defTabSz="914400" rtl="0" eaLnBrk="1" latinLnBrk="0" hangingPunct="1">
        <a:lnSpc>
          <a:spcPts val="1800"/>
        </a:lnSpc>
        <a:spcBef>
          <a:spcPts val="150"/>
        </a:spcBef>
        <a:spcAft>
          <a:spcPts val="300"/>
        </a:spcAft>
        <a:buClr>
          <a:schemeClr val="accent2"/>
        </a:buClr>
        <a:buFont typeface="Arial" pitchFamily="34" charset="0"/>
        <a:buChar char="›"/>
        <a:defRPr sz="1500" kern="1200" baseline="0">
          <a:solidFill>
            <a:schemeClr val="tx2"/>
          </a:solidFill>
          <a:latin typeface="Arial" pitchFamily="34" charset="0"/>
          <a:ea typeface="+mn-ea"/>
          <a:cs typeface="+mn-cs"/>
        </a:defRPr>
      </a:lvl3pPr>
      <a:lvl4pPr marL="344488" indent="-171450" algn="l" defTabSz="914400" rtl="0" eaLnBrk="1" latinLnBrk="0" hangingPunct="1">
        <a:lnSpc>
          <a:spcPts val="1800"/>
        </a:lnSpc>
        <a:spcBef>
          <a:spcPts val="150"/>
        </a:spcBef>
        <a:spcAft>
          <a:spcPts val="300"/>
        </a:spcAft>
        <a:buClr>
          <a:schemeClr val="accent2"/>
        </a:buClr>
        <a:buFont typeface="Arial" pitchFamily="34" charset="0"/>
        <a:buChar char="›"/>
        <a:defRPr sz="1500" kern="1200" baseline="0">
          <a:solidFill>
            <a:schemeClr val="tx2"/>
          </a:solidFill>
          <a:latin typeface="Arial" pitchFamily="34" charset="0"/>
          <a:ea typeface="+mn-ea"/>
          <a:cs typeface="+mn-cs"/>
        </a:defRPr>
      </a:lvl4pPr>
      <a:lvl5pPr marL="517525" indent="-173038" algn="l" defTabSz="914400" rtl="0" eaLnBrk="1" latinLnBrk="0" hangingPunct="1">
        <a:lnSpc>
          <a:spcPts val="1800"/>
        </a:lnSpc>
        <a:spcBef>
          <a:spcPts val="150"/>
        </a:spcBef>
        <a:spcAft>
          <a:spcPts val="300"/>
        </a:spcAft>
        <a:buClr>
          <a:schemeClr val="accent2"/>
        </a:buClr>
        <a:buFont typeface="Lucida Grande"/>
        <a:buChar char="›"/>
        <a:defRPr sz="1500" i="1" kern="1200">
          <a:solidFill>
            <a:schemeClr val="tx2"/>
          </a:solidFill>
          <a:latin typeface="Arial" pitchFamily="34" charset="0"/>
          <a:ea typeface="+mn-ea"/>
          <a:cs typeface="+mn-cs"/>
        </a:defRPr>
      </a:lvl5pPr>
      <a:lvl6pPr marL="688975" indent="-171450" algn="l" defTabSz="914400" rtl="0" eaLnBrk="1" latinLnBrk="0" hangingPunct="1">
        <a:lnSpc>
          <a:spcPts val="1800"/>
        </a:lnSpc>
        <a:spcBef>
          <a:spcPts val="150"/>
        </a:spcBef>
        <a:spcAft>
          <a:spcPts val="300"/>
        </a:spcAft>
        <a:buClr>
          <a:schemeClr val="accent2"/>
        </a:buClr>
        <a:buFont typeface="Lucida Grande"/>
        <a:buChar char="›"/>
        <a:defRPr sz="1500" i="1" kern="1200" baseline="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6pPr>
      <a:lvl7pPr marL="688975" indent="-171450" algn="l" defTabSz="914400" rtl="0" eaLnBrk="1" latinLnBrk="0" hangingPunct="1">
        <a:lnSpc>
          <a:spcPts val="1500"/>
        </a:lnSpc>
        <a:spcBef>
          <a:spcPts val="150"/>
        </a:spcBef>
        <a:spcAft>
          <a:spcPts val="300"/>
        </a:spcAft>
        <a:buFont typeface="Arial" pitchFamily="34" charset="0"/>
        <a:buChar char="•"/>
        <a:defRPr sz="1200" b="0" kern="1200" baseline="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575">
          <p15:clr>
            <a:srgbClr val="F26B43"/>
          </p15:clr>
        </p15:guide>
        <p15:guide id="5" pos="7105">
          <p15:clr>
            <a:srgbClr val="F26B43"/>
          </p15:clr>
        </p15:guide>
        <p15:guide id="6" orient="horz" pos="3543">
          <p15:clr>
            <a:srgbClr val="F26B43"/>
          </p15:clr>
        </p15:guide>
        <p15:guide id="7" orient="horz" pos="913">
          <p15:clr>
            <a:srgbClr val="F26B43"/>
          </p15:clr>
        </p15:guide>
        <p15:guide id="8" orient="horz" pos="40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pplyingthesouthwest.org.uk/" TargetMode="External"/><Relationship Id="rId2" Type="http://schemas.openxmlformats.org/officeDocument/2006/relationships/hyperlink" Target="https://www.wiltshire.gov.uk/article/1549/Commercial-Procurement-Tea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ontractsfinder.service.gov.uk/Search" TargetMode="External"/><Relationship Id="rId4" Type="http://schemas.openxmlformats.org/officeDocument/2006/relationships/hyperlink" Target="http://www.findatender.co.uk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grass, outdoor, old">
            <a:extLst>
              <a:ext uri="{FF2B5EF4-FFF2-40B4-BE49-F238E27FC236}">
                <a16:creationId xmlns:a16="http://schemas.microsoft.com/office/drawing/2014/main" id="{762713E8-04E7-66FE-9B8A-42445BF55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B2DC0406-2A60-41D4-8ADC-E8971962E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0101" y="0"/>
            <a:ext cx="8356307" cy="3745832"/>
          </a:xfrm>
          <a:noFill/>
        </p:spPr>
        <p:txBody>
          <a:bodyPr/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Business Opportunities with Wiltshire Council</a:t>
            </a:r>
            <a:br>
              <a:rPr lang="en-GB" sz="3600" b="1" dirty="0">
                <a:solidFill>
                  <a:srgbClr val="7030A0"/>
                </a:solidFill>
              </a:rPr>
            </a:br>
            <a:br>
              <a:rPr lang="en-GB" sz="3600" b="1" dirty="0">
                <a:solidFill>
                  <a:srgbClr val="7030A0"/>
                </a:solidFill>
              </a:rPr>
            </a:br>
            <a:endParaRPr lang="en-GB" sz="2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DD852-DA2A-4793-8CB6-730264306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91" y="0"/>
            <a:ext cx="10780183" cy="1143000"/>
          </a:xfrm>
        </p:spPr>
        <p:txBody>
          <a:bodyPr/>
          <a:lstStyle/>
          <a:p>
            <a:r>
              <a:rPr lang="en-GB" dirty="0"/>
              <a:t>Types of Opportunity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19453-4945-4F45-85EA-AB7253904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676" y="656949"/>
            <a:ext cx="11454629" cy="4909350"/>
          </a:xfrm>
        </p:spPr>
        <p:txBody>
          <a:bodyPr/>
          <a:lstStyle/>
          <a:p>
            <a:pPr>
              <a:lnSpc>
                <a:spcPct val="20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2400" dirty="0">
                <a:solidFill>
                  <a:schemeClr val="bg2">
                    <a:lumMod val="75000"/>
                  </a:schemeClr>
                </a:solidFill>
              </a:rPr>
              <a:t>FTS Open Tenders</a:t>
            </a:r>
          </a:p>
          <a:p>
            <a:pPr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2000" dirty="0">
                <a:solidFill>
                  <a:schemeClr val="bg2">
                    <a:lumMod val="75000"/>
                  </a:schemeClr>
                </a:solidFill>
              </a:rPr>
              <a:t>Public Contract Regulations 2015</a:t>
            </a:r>
          </a:p>
          <a:p>
            <a:pPr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2000" dirty="0">
                <a:solidFill>
                  <a:schemeClr val="bg2">
                    <a:lumMod val="75000"/>
                  </a:schemeClr>
                </a:solidFill>
              </a:rPr>
              <a:t>Large contracts and in many cases of a high value </a:t>
            </a:r>
          </a:p>
          <a:p>
            <a:pPr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2000" dirty="0">
                <a:solidFill>
                  <a:schemeClr val="bg2">
                    <a:lumMod val="50000"/>
                  </a:schemeClr>
                </a:solidFill>
              </a:rPr>
              <a:t>Will (in many cases) have subcontracting arrangement</a:t>
            </a:r>
            <a:endParaRPr lang="en-GB" sz="28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20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2400" dirty="0">
                <a:solidFill>
                  <a:schemeClr val="bg2">
                    <a:lumMod val="75000"/>
                  </a:schemeClr>
                </a:solidFill>
              </a:rPr>
              <a:t>RFQs</a:t>
            </a:r>
          </a:p>
          <a:p>
            <a:pPr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2000" dirty="0">
                <a:solidFill>
                  <a:schemeClr val="bg2">
                    <a:lumMod val="75000"/>
                  </a:schemeClr>
                </a:solidFill>
              </a:rPr>
              <a:t>Smaller opportunities that have a value under £177,000</a:t>
            </a:r>
          </a:p>
          <a:p>
            <a:pPr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2000" dirty="0">
                <a:solidFill>
                  <a:schemeClr val="bg2">
                    <a:lumMod val="75000"/>
                  </a:schemeClr>
                </a:solidFill>
              </a:rPr>
              <a:t>Simple, quick and conducted in line with the Council’s Constitution and applicable policy</a:t>
            </a:r>
          </a:p>
          <a:p>
            <a:pPr marL="0" indent="0">
              <a:spcAft>
                <a:spcPts val="600"/>
              </a:spcAft>
              <a:buNone/>
            </a:pPr>
            <a:endParaRPr lang="en-GB" sz="18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endParaRPr lang="en-GB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4" descr="A gavel on a wooden table">
            <a:extLst>
              <a:ext uri="{FF2B5EF4-FFF2-40B4-BE49-F238E27FC236}">
                <a16:creationId xmlns:a16="http://schemas.microsoft.com/office/drawing/2014/main" id="{EBA311AD-250C-467A-9D62-5F7F8BDFC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134" y="434451"/>
            <a:ext cx="3816605" cy="21372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DEEE28-0E89-ED66-F4E9-658B564AD74A}"/>
              </a:ext>
            </a:extLst>
          </p:cNvPr>
          <p:cNvSpPr txBox="1"/>
          <p:nvPr/>
        </p:nvSpPr>
        <p:spPr>
          <a:xfrm>
            <a:off x="168676" y="6107837"/>
            <a:ext cx="3071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Procurementunit@wiltshire.gov.uk</a:t>
            </a:r>
          </a:p>
        </p:txBody>
      </p:sp>
    </p:spTree>
    <p:extLst>
      <p:ext uri="{BB962C8B-B14F-4D97-AF65-F5344CB8AC3E}">
        <p14:creationId xmlns:p14="http://schemas.microsoft.com/office/powerpoint/2010/main" val="206882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DD852-DA2A-4793-8CB6-730264306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784" y="0"/>
            <a:ext cx="10780183" cy="1143000"/>
          </a:xfrm>
        </p:spPr>
        <p:txBody>
          <a:bodyPr/>
          <a:lstStyle/>
          <a:p>
            <a:r>
              <a:rPr lang="en-GB" dirty="0"/>
              <a:t>Benefits of Working for the Council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19453-4945-4F45-85EA-AB7253904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784" y="1370159"/>
            <a:ext cx="10948550" cy="4117681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Assured Payment within thirty days </a:t>
            </a:r>
          </a:p>
          <a:p>
            <a:pPr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Can help with banks and securing additional finance</a:t>
            </a:r>
          </a:p>
          <a:p>
            <a:pPr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Gives other potential customers assurance </a:t>
            </a:r>
          </a:p>
          <a:p>
            <a:pPr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Can lead to additional work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endParaRPr lang="en-GB" sz="18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endParaRPr lang="en-GB" sz="18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endParaRPr lang="en-GB" sz="18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endParaRPr lang="en-GB" sz="18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endParaRPr lang="en-GB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7C4528-A4ED-742E-7996-B3D3F9B8EA02}"/>
              </a:ext>
            </a:extLst>
          </p:cNvPr>
          <p:cNvSpPr txBox="1"/>
          <p:nvPr/>
        </p:nvSpPr>
        <p:spPr>
          <a:xfrm>
            <a:off x="168676" y="6107837"/>
            <a:ext cx="3071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Procurementunit@wiltshire.gov.uk</a:t>
            </a:r>
          </a:p>
        </p:txBody>
      </p:sp>
    </p:spTree>
    <p:extLst>
      <p:ext uri="{BB962C8B-B14F-4D97-AF65-F5344CB8AC3E}">
        <p14:creationId xmlns:p14="http://schemas.microsoft.com/office/powerpoint/2010/main" val="428856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DD852-DA2A-4793-8CB6-730264306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51" y="-1733"/>
            <a:ext cx="10780183" cy="1143000"/>
          </a:xfrm>
        </p:spPr>
        <p:txBody>
          <a:bodyPr/>
          <a:lstStyle/>
          <a:p>
            <a:r>
              <a:rPr lang="en-GB" dirty="0"/>
              <a:t>Here's where you find the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19453-4945-4F45-85EA-AB7253904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08" y="1141267"/>
            <a:ext cx="10780183" cy="4117681"/>
          </a:xfrm>
        </p:spPr>
        <p:txBody>
          <a:bodyPr/>
          <a:lstStyle/>
          <a:p>
            <a:pPr>
              <a:lnSpc>
                <a:spcPct val="20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Wiltshire Council Future Pipeline</a:t>
            </a: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20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www.supplyingthesouthwest.org.uk</a:t>
            </a:r>
          </a:p>
          <a:p>
            <a:pPr>
              <a:lnSpc>
                <a:spcPct val="20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www.findatender.co.uk</a:t>
            </a: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20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www.gov.uk/contracts-finder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D45383-0623-7147-CB6A-4955E3AD307C}"/>
              </a:ext>
            </a:extLst>
          </p:cNvPr>
          <p:cNvSpPr txBox="1"/>
          <p:nvPr/>
        </p:nvSpPr>
        <p:spPr>
          <a:xfrm>
            <a:off x="168676" y="6107837"/>
            <a:ext cx="3071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Procurementunit@wiltshire.gov.uk</a:t>
            </a:r>
          </a:p>
        </p:txBody>
      </p:sp>
    </p:spTree>
    <p:extLst>
      <p:ext uri="{BB962C8B-B14F-4D97-AF65-F5344CB8AC3E}">
        <p14:creationId xmlns:p14="http://schemas.microsoft.com/office/powerpoint/2010/main" val="419840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7E02A0A-75D7-6405-1787-FB7B2C7EA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12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482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DD852-DA2A-4793-8CB6-730264306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908" y="0"/>
            <a:ext cx="10780183" cy="1143000"/>
          </a:xfrm>
        </p:spPr>
        <p:txBody>
          <a:bodyPr/>
          <a:lstStyle/>
          <a:p>
            <a:r>
              <a:rPr lang="en-GB" dirty="0"/>
              <a:t>Tips for RFQ’s and Tenders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C7EDC4-388B-A163-55B9-993BC9EA8A69}"/>
              </a:ext>
            </a:extLst>
          </p:cNvPr>
          <p:cNvSpPr txBox="1"/>
          <p:nvPr/>
        </p:nvSpPr>
        <p:spPr>
          <a:xfrm>
            <a:off x="705908" y="816210"/>
            <a:ext cx="11234558" cy="56233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chemeClr val="bg2">
                    <a:lumMod val="75000"/>
                  </a:schemeClr>
                </a:solidFill>
              </a:rPr>
              <a:t>Read all the documents</a:t>
            </a:r>
          </a:p>
          <a:p>
            <a:pPr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chemeClr val="bg2">
                    <a:lumMod val="75000"/>
                  </a:schemeClr>
                </a:solidFill>
              </a:rPr>
              <a:t>Identify the documents you need to return </a:t>
            </a:r>
          </a:p>
          <a:p>
            <a:pPr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chemeClr val="bg2">
                    <a:lumMod val="75000"/>
                  </a:schemeClr>
                </a:solidFill>
              </a:rPr>
              <a:t>Appoint a member of staff to be in charge of the tender submission</a:t>
            </a:r>
          </a:p>
          <a:p>
            <a:pPr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chemeClr val="bg2">
                    <a:lumMod val="75000"/>
                  </a:schemeClr>
                </a:solidFill>
              </a:rPr>
              <a:t>Use clarification questions when required</a:t>
            </a:r>
          </a:p>
          <a:p>
            <a:pPr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chemeClr val="bg2">
                    <a:lumMod val="75000"/>
                  </a:schemeClr>
                </a:solidFill>
              </a:rPr>
              <a:t>Answer the question </a:t>
            </a:r>
          </a:p>
          <a:p>
            <a:pPr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chemeClr val="bg2">
                    <a:lumMod val="75000"/>
                  </a:schemeClr>
                </a:solidFill>
              </a:rPr>
              <a:t>Only the documents listed to be returned can be evaluated</a:t>
            </a:r>
          </a:p>
          <a:p>
            <a:pPr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chemeClr val="bg2">
                    <a:lumMod val="75000"/>
                  </a:schemeClr>
                </a:solidFill>
              </a:rPr>
              <a:t>Do not use sweeping statements and generalisations</a:t>
            </a:r>
          </a:p>
          <a:p>
            <a:pPr marL="0" indent="0">
              <a:lnSpc>
                <a:spcPct val="200000"/>
              </a:lnSpc>
              <a:spcAft>
                <a:spcPts val="600"/>
              </a:spcAft>
              <a:buNone/>
            </a:pPr>
            <a:endParaRPr lang="en-GB" sz="18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74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DD852-DA2A-4793-8CB6-730264306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908" y="0"/>
            <a:ext cx="10780183" cy="1143000"/>
          </a:xfrm>
        </p:spPr>
        <p:txBody>
          <a:bodyPr/>
          <a:lstStyle/>
          <a:p>
            <a:r>
              <a:rPr lang="en-GB" dirty="0"/>
              <a:t>Tips for RFQ’s and Tenders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C9C960-5D3A-A65D-FDFE-C376B987EF43}"/>
              </a:ext>
            </a:extLst>
          </p:cNvPr>
          <p:cNvSpPr txBox="1"/>
          <p:nvPr/>
        </p:nvSpPr>
        <p:spPr>
          <a:xfrm>
            <a:off x="705908" y="992080"/>
            <a:ext cx="9144740" cy="4681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ts val="600"/>
              </a:spcAft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Tenders often do not win due to: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failing to answer the specific questions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failing to address the full specification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 insufficient level of detail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inability to evidence the required competencies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poor planning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non-compliance with eligibility criteria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Exceeding the word or page count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0F8B9B-E88B-5B9A-EED1-1336AE76DCED}"/>
              </a:ext>
            </a:extLst>
          </p:cNvPr>
          <p:cNvSpPr txBox="1"/>
          <p:nvPr/>
        </p:nvSpPr>
        <p:spPr>
          <a:xfrm>
            <a:off x="168676" y="6107837"/>
            <a:ext cx="3071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Procurementunit@wiltshire.gov.uk</a:t>
            </a:r>
          </a:p>
        </p:txBody>
      </p:sp>
    </p:spTree>
    <p:extLst>
      <p:ext uri="{BB962C8B-B14F-4D97-AF65-F5344CB8AC3E}">
        <p14:creationId xmlns:p14="http://schemas.microsoft.com/office/powerpoint/2010/main" val="326747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DD852-DA2A-4793-8CB6-730264306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908" y="0"/>
            <a:ext cx="10780183" cy="1143000"/>
          </a:xfrm>
        </p:spPr>
        <p:txBody>
          <a:bodyPr/>
          <a:lstStyle/>
          <a:p>
            <a:r>
              <a:rPr lang="en-GB" dirty="0"/>
              <a:t>Tips for RFQ’s and Tenders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C9C960-5D3A-A65D-FDFE-C376B987EF43}"/>
              </a:ext>
            </a:extLst>
          </p:cNvPr>
          <p:cNvSpPr txBox="1"/>
          <p:nvPr/>
        </p:nvSpPr>
        <p:spPr>
          <a:xfrm>
            <a:off x="705908" y="1143000"/>
            <a:ext cx="9144740" cy="3976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Remember that: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tender is a sales document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 not waste words on goods and services not specified in the requirement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its goal and purpose is to convince a decision maker that they should buy your solution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aim is to sell, rather than report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9BDA46-37EB-6B0B-C59F-AEDCAB1DA2DE}"/>
              </a:ext>
            </a:extLst>
          </p:cNvPr>
          <p:cNvSpPr txBox="1"/>
          <p:nvPr/>
        </p:nvSpPr>
        <p:spPr>
          <a:xfrm>
            <a:off x="168676" y="6107837"/>
            <a:ext cx="3071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Procurementunit@wiltshire.gov.uk</a:t>
            </a:r>
          </a:p>
        </p:txBody>
      </p:sp>
    </p:spTree>
    <p:extLst>
      <p:ext uri="{BB962C8B-B14F-4D97-AF65-F5344CB8AC3E}">
        <p14:creationId xmlns:p14="http://schemas.microsoft.com/office/powerpoint/2010/main" val="396775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DD852-DA2A-4793-8CB6-730264306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953" y="-129114"/>
            <a:ext cx="10780183" cy="1143000"/>
          </a:xfrm>
        </p:spPr>
        <p:txBody>
          <a:bodyPr/>
          <a:lstStyle/>
          <a:p>
            <a:r>
              <a:rPr lang="en-GB" dirty="0"/>
              <a:t>Tips for RFQ’s and Tenders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C9C960-5D3A-A65D-FDFE-C376B987EF43}"/>
              </a:ext>
            </a:extLst>
          </p:cNvPr>
          <p:cNvSpPr txBox="1"/>
          <p:nvPr/>
        </p:nvSpPr>
        <p:spPr>
          <a:xfrm>
            <a:off x="352952" y="739033"/>
            <a:ext cx="11839047" cy="494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ts val="600"/>
              </a:spcAft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 example question: </a:t>
            </a:r>
            <a:r>
              <a:rPr lang="en-GB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“Please provide your strategy for sourcing and recruiting subcontractors and for ensuring that you can effectively monitor, measure and exercise executive control”</a:t>
            </a:r>
          </a:p>
          <a:p>
            <a:pPr eaLnBrk="0" fontAlgn="base" hangingPunct="0">
              <a:spcBef>
                <a:spcPct val="20000"/>
              </a:spcBef>
              <a:spcAft>
                <a:spcPts val="600"/>
              </a:spcAft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 should respond by providing your strategy for: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sourcing subcontractors, how do you find them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recruiting subcontractors, what do you check and require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ensuring effective monitoring, regular meetings, spot checks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ensuring effective measuring, KPI’s, right first time, customer feedback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exercising executive control, effective contracts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E13383-5462-4A13-15C1-BC9F6DADC9B2}"/>
              </a:ext>
            </a:extLst>
          </p:cNvPr>
          <p:cNvSpPr txBox="1"/>
          <p:nvPr/>
        </p:nvSpPr>
        <p:spPr>
          <a:xfrm>
            <a:off x="168676" y="6107837"/>
            <a:ext cx="3071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Procurementunit@wiltshire.gov.uk</a:t>
            </a:r>
          </a:p>
        </p:txBody>
      </p:sp>
    </p:spTree>
    <p:extLst>
      <p:ext uri="{BB962C8B-B14F-4D97-AF65-F5344CB8AC3E}">
        <p14:creationId xmlns:p14="http://schemas.microsoft.com/office/powerpoint/2010/main" val="401190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DD852-DA2A-4793-8CB6-730264306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51" y="-37243"/>
            <a:ext cx="10780183" cy="1143000"/>
          </a:xfrm>
        </p:spPr>
        <p:txBody>
          <a:bodyPr/>
          <a:lstStyle/>
          <a:p>
            <a:r>
              <a:rPr lang="en-GB" dirty="0"/>
              <a:t>Your Thoughts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A8DE67-AC94-1899-D12E-331DBF23088D}"/>
              </a:ext>
            </a:extLst>
          </p:cNvPr>
          <p:cNvSpPr txBox="1"/>
          <p:nvPr/>
        </p:nvSpPr>
        <p:spPr>
          <a:xfrm>
            <a:off x="692151" y="1197525"/>
            <a:ext cx="953239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 can we do that will make it easier for you to do business </a:t>
            </a:r>
          </a:p>
          <a:p>
            <a:r>
              <a:rPr lang="en-GB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with us?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931916-5FCF-97E8-2C77-380150B3D816}"/>
              </a:ext>
            </a:extLst>
          </p:cNvPr>
          <p:cNvSpPr txBox="1"/>
          <p:nvPr/>
        </p:nvSpPr>
        <p:spPr>
          <a:xfrm>
            <a:off x="168676" y="6107837"/>
            <a:ext cx="3071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Procurementunit@wiltshire.gov.uk</a:t>
            </a:r>
          </a:p>
        </p:txBody>
      </p:sp>
    </p:spTree>
    <p:extLst>
      <p:ext uri="{BB962C8B-B14F-4D97-AF65-F5344CB8AC3E}">
        <p14:creationId xmlns:p14="http://schemas.microsoft.com/office/powerpoint/2010/main" val="10271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rowd of people at an outdoor market&#10;&#10;Description automatically generated">
            <a:extLst>
              <a:ext uri="{FF2B5EF4-FFF2-40B4-BE49-F238E27FC236}">
                <a16:creationId xmlns:a16="http://schemas.microsoft.com/office/drawing/2014/main" id="{68DF99CF-6A8D-065E-E538-8E50748EE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3AE080-40CB-6073-33D8-261697D558B2}"/>
              </a:ext>
            </a:extLst>
          </p:cNvPr>
          <p:cNvSpPr txBox="1"/>
          <p:nvPr/>
        </p:nvSpPr>
        <p:spPr>
          <a:xfrm>
            <a:off x="3367087" y="0"/>
            <a:ext cx="677703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600" b="1" dirty="0">
                <a:solidFill>
                  <a:srgbClr val="E1771E"/>
                </a:solidFill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392490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06AC8-4842-0F44-528E-D3873068A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882" y="0"/>
            <a:ext cx="10780183" cy="1143000"/>
          </a:xfrm>
        </p:spPr>
        <p:txBody>
          <a:bodyPr/>
          <a:lstStyle/>
          <a:p>
            <a:r>
              <a:rPr lang="en-GB" dirty="0"/>
              <a:t>Housekeeping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1D21EA3-B8D7-CC53-05C7-1894C8060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352" y="1308531"/>
            <a:ext cx="10780713" cy="3600450"/>
          </a:xfrm>
        </p:spPr>
        <p:txBody>
          <a:bodyPr/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Please put phones on silent throughout the presentation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 will take questions at the end 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 encourage you to provide feedback after this presentation</a:t>
            </a: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PDF copy of the presentation will be available after today</a:t>
            </a:r>
          </a:p>
          <a:p>
            <a:endParaRPr lang="en-GB" sz="1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C068DD-AD5F-1347-964F-1B6366E6934D}"/>
              </a:ext>
            </a:extLst>
          </p:cNvPr>
          <p:cNvSpPr txBox="1"/>
          <p:nvPr/>
        </p:nvSpPr>
        <p:spPr>
          <a:xfrm>
            <a:off x="168676" y="6107837"/>
            <a:ext cx="3071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Procurementunit@wiltshire.gov.uk</a:t>
            </a:r>
          </a:p>
        </p:txBody>
      </p:sp>
    </p:spTree>
    <p:extLst>
      <p:ext uri="{BB962C8B-B14F-4D97-AF65-F5344CB8AC3E}">
        <p14:creationId xmlns:p14="http://schemas.microsoft.com/office/powerpoint/2010/main" val="73133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DD852-DA2A-4793-8CB6-730264306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51" y="-1733"/>
            <a:ext cx="10780183" cy="1143000"/>
          </a:xfrm>
        </p:spPr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19453-4945-4F45-85EA-AB7253904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150" y="1141267"/>
            <a:ext cx="10780183" cy="4117681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Introductions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 Wiltshire Council purchases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Regulatory Considerations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 Tendering 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Questions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Networking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674B5E-9CB7-8084-8FB5-4D12924E2999}"/>
              </a:ext>
            </a:extLst>
          </p:cNvPr>
          <p:cNvSpPr txBox="1"/>
          <p:nvPr/>
        </p:nvSpPr>
        <p:spPr>
          <a:xfrm>
            <a:off x="168676" y="6107837"/>
            <a:ext cx="3071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Procurementunit@wiltshire.gov.uk</a:t>
            </a:r>
          </a:p>
        </p:txBody>
      </p:sp>
    </p:spTree>
    <p:extLst>
      <p:ext uri="{BB962C8B-B14F-4D97-AF65-F5344CB8AC3E}">
        <p14:creationId xmlns:p14="http://schemas.microsoft.com/office/powerpoint/2010/main" val="66847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DD852-DA2A-4793-8CB6-730264306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51" y="-1733"/>
            <a:ext cx="10780183" cy="1143000"/>
          </a:xfrm>
        </p:spPr>
        <p:txBody>
          <a:bodyPr/>
          <a:lstStyle/>
          <a:p>
            <a:r>
              <a:rPr lang="en-GB" dirty="0"/>
              <a:t>Jargon Busting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19453-4945-4F45-85EA-AB7253904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425" y="750742"/>
            <a:ext cx="10780183" cy="5046376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Public Contract Regulations 2015 (PCR 2015)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Find a Tender Service (FTS)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Term Contracts 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Frameworks 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Dynamic Purchasing Systems (DPS)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Spot Purchase/One off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RFQ/ITT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0FFD45-6DE4-19C2-3107-5A7A5C692431}"/>
              </a:ext>
            </a:extLst>
          </p:cNvPr>
          <p:cNvSpPr txBox="1"/>
          <p:nvPr/>
        </p:nvSpPr>
        <p:spPr>
          <a:xfrm>
            <a:off x="168676" y="6107837"/>
            <a:ext cx="3071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Procurementunit@wiltshire.gov.uk</a:t>
            </a:r>
          </a:p>
        </p:txBody>
      </p:sp>
    </p:spTree>
    <p:extLst>
      <p:ext uri="{BB962C8B-B14F-4D97-AF65-F5344CB8AC3E}">
        <p14:creationId xmlns:p14="http://schemas.microsoft.com/office/powerpoint/2010/main" val="371518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ss, sky, outdoor, nature&#10;&#10;Description automatically generated">
            <a:extLst>
              <a:ext uri="{FF2B5EF4-FFF2-40B4-BE49-F238E27FC236}">
                <a16:creationId xmlns:a16="http://schemas.microsoft.com/office/drawing/2014/main" id="{05BE420E-718F-A4C9-1B47-8872B38E9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97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769857-D506-3099-2E3F-1E2954E30A5F}"/>
              </a:ext>
            </a:extLst>
          </p:cNvPr>
          <p:cNvSpPr txBox="1"/>
          <p:nvPr/>
        </p:nvSpPr>
        <p:spPr>
          <a:xfrm>
            <a:off x="885372" y="3773715"/>
            <a:ext cx="1159691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0" b="1" dirty="0">
                <a:solidFill>
                  <a:schemeClr val="accent1">
                    <a:lumMod val="25000"/>
                  </a:schemeClr>
                </a:solidFill>
              </a:rPr>
              <a:t>£456,658,458.23</a:t>
            </a:r>
          </a:p>
        </p:txBody>
      </p:sp>
    </p:spTree>
    <p:extLst>
      <p:ext uri="{BB962C8B-B14F-4D97-AF65-F5344CB8AC3E}">
        <p14:creationId xmlns:p14="http://schemas.microsoft.com/office/powerpoint/2010/main" val="423080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19453-4945-4F45-85EA-AB7253904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150" y="1141267"/>
            <a:ext cx="10780183" cy="4117681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endParaRPr lang="en-GB" sz="18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endParaRPr lang="en-GB" sz="18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endParaRPr lang="en-GB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5" name="Picture 14" descr="A picture containing grass, sky, nature, outdoor&#10;&#10;Description automatically generated">
            <a:extLst>
              <a:ext uri="{FF2B5EF4-FFF2-40B4-BE49-F238E27FC236}">
                <a16:creationId xmlns:a16="http://schemas.microsoft.com/office/drawing/2014/main" id="{0C56E689-CCD3-8F5A-13EF-EE854E4CA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60" y="0"/>
            <a:ext cx="12205759" cy="686525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C724BA1-AB94-2FE7-72C2-99C68D24F72E}"/>
              </a:ext>
            </a:extLst>
          </p:cNvPr>
          <p:cNvSpPr txBox="1"/>
          <p:nvPr/>
        </p:nvSpPr>
        <p:spPr>
          <a:xfrm>
            <a:off x="632581" y="4451034"/>
            <a:ext cx="11602356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1000" b="1" dirty="0">
                <a:solidFill>
                  <a:schemeClr val="bg1">
                    <a:lumMod val="95000"/>
                  </a:schemeClr>
                </a:solidFill>
              </a:rPr>
              <a:t>£101,638,903.75</a:t>
            </a:r>
          </a:p>
        </p:txBody>
      </p:sp>
    </p:spTree>
    <p:extLst>
      <p:ext uri="{BB962C8B-B14F-4D97-AF65-F5344CB8AC3E}">
        <p14:creationId xmlns:p14="http://schemas.microsoft.com/office/powerpoint/2010/main" val="97798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EC58E0F-554D-80BC-6125-14D1AC7A3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276" y="368866"/>
            <a:ext cx="8513984" cy="48644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5DD852-DA2A-4793-8CB6-730264306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51" y="-1733"/>
            <a:ext cx="10780183" cy="1143000"/>
          </a:xfrm>
        </p:spPr>
        <p:txBody>
          <a:bodyPr/>
          <a:lstStyle/>
          <a:p>
            <a:r>
              <a:rPr lang="en-GB" dirty="0"/>
              <a:t>SME Spend Category’s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CEEAF9-BDB7-8BBC-C8EB-22967A904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08" y="2021176"/>
            <a:ext cx="4253583" cy="23322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931B62-1401-4942-60D2-C700679C9111}"/>
              </a:ext>
            </a:extLst>
          </p:cNvPr>
          <p:cNvSpPr txBox="1"/>
          <p:nvPr/>
        </p:nvSpPr>
        <p:spPr>
          <a:xfrm>
            <a:off x="168676" y="6107837"/>
            <a:ext cx="3071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Procurementunit@wiltshire.gov.uk</a:t>
            </a:r>
          </a:p>
        </p:txBody>
      </p:sp>
    </p:spTree>
    <p:extLst>
      <p:ext uri="{BB962C8B-B14F-4D97-AF65-F5344CB8AC3E}">
        <p14:creationId xmlns:p14="http://schemas.microsoft.com/office/powerpoint/2010/main" val="771576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DD852-DA2A-4793-8CB6-730264306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51" y="-1733"/>
            <a:ext cx="10780183" cy="1143000"/>
          </a:xfrm>
        </p:spPr>
        <p:txBody>
          <a:bodyPr/>
          <a:lstStyle/>
          <a:p>
            <a:r>
              <a:rPr lang="en-GB" dirty="0"/>
              <a:t>What do we buy?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19453-4945-4F45-85EA-AB7253904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225" y="914400"/>
            <a:ext cx="10780183" cy="4909351"/>
          </a:xfrm>
        </p:spPr>
        <p:txBody>
          <a:bodyPr/>
          <a:lstStyle/>
          <a:p>
            <a:pPr>
              <a:lnSpc>
                <a:spcPct val="20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chemeClr val="bg2">
                    <a:lumMod val="75000"/>
                  </a:schemeClr>
                </a:solidFill>
              </a:rPr>
              <a:t> Social Care Services (adults and children)</a:t>
            </a:r>
          </a:p>
          <a:p>
            <a:pPr>
              <a:lnSpc>
                <a:spcPct val="20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chemeClr val="bg2">
                    <a:lumMod val="75000"/>
                  </a:schemeClr>
                </a:solidFill>
              </a:rPr>
              <a:t>Construction (housing and infrastructure) </a:t>
            </a:r>
          </a:p>
          <a:p>
            <a:pPr>
              <a:lnSpc>
                <a:spcPct val="20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chemeClr val="bg2">
                    <a:lumMod val="75000"/>
                  </a:schemeClr>
                </a:solidFill>
              </a:rPr>
              <a:t>Maintenance (vehicles, housing, pool side equipment) </a:t>
            </a:r>
          </a:p>
          <a:p>
            <a:pPr>
              <a:lnSpc>
                <a:spcPct val="20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chemeClr val="bg2">
                    <a:lumMod val="75000"/>
                  </a:schemeClr>
                </a:solidFill>
              </a:rPr>
              <a:t>Waste Collection (and the wheelie bin you have at home) </a:t>
            </a:r>
          </a:p>
          <a:p>
            <a:pPr>
              <a:lnSpc>
                <a:spcPct val="20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chemeClr val="bg2">
                    <a:lumMod val="75000"/>
                  </a:schemeClr>
                </a:solidFill>
              </a:rPr>
              <a:t>Printing, consultancy, IT, body bags, fridges, street lighting </a:t>
            </a:r>
          </a:p>
          <a:p>
            <a:pPr>
              <a:lnSpc>
                <a:spcPct val="20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GB" sz="28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endParaRPr lang="en-GB" sz="28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endParaRPr lang="en-GB" sz="18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endParaRPr lang="en-GB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2F4B83-58CC-A4E4-9A8D-88247D48FE6D}"/>
              </a:ext>
            </a:extLst>
          </p:cNvPr>
          <p:cNvSpPr txBox="1"/>
          <p:nvPr/>
        </p:nvSpPr>
        <p:spPr>
          <a:xfrm>
            <a:off x="168676" y="6107837"/>
            <a:ext cx="3071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Procurementunit@wiltshire.gov.uk</a:t>
            </a:r>
          </a:p>
        </p:txBody>
      </p:sp>
    </p:spTree>
    <p:extLst>
      <p:ext uri="{BB962C8B-B14F-4D97-AF65-F5344CB8AC3E}">
        <p14:creationId xmlns:p14="http://schemas.microsoft.com/office/powerpoint/2010/main" val="273077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DD852-DA2A-4793-8CB6-730264306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252" y="0"/>
            <a:ext cx="10780183" cy="1143000"/>
          </a:xfrm>
        </p:spPr>
        <p:txBody>
          <a:bodyPr/>
          <a:lstStyle/>
          <a:p>
            <a:r>
              <a:rPr lang="en-GB" dirty="0"/>
              <a:t>Frameworks &amp; Dynamic Purchasing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19453-4945-4F45-85EA-AB7253904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251" y="1120249"/>
            <a:ext cx="10780183" cy="5295365"/>
          </a:xfrm>
        </p:spPr>
        <p:txBody>
          <a:bodyPr/>
          <a:lstStyle/>
          <a:p>
            <a:pPr>
              <a:lnSpc>
                <a:spcPct val="20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chemeClr val="bg2">
                    <a:lumMod val="75000"/>
                  </a:schemeClr>
                </a:solidFill>
              </a:rPr>
              <a:t>Wiltshire Home Care Flexible Framework </a:t>
            </a:r>
          </a:p>
          <a:p>
            <a:pPr>
              <a:lnSpc>
                <a:spcPct val="20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chemeClr val="bg2">
                    <a:lumMod val="75000"/>
                  </a:schemeClr>
                </a:solidFill>
              </a:rPr>
              <a:t>Childrens Home Care Flexible Framework </a:t>
            </a:r>
          </a:p>
          <a:p>
            <a:pPr>
              <a:lnSpc>
                <a:spcPct val="20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chemeClr val="bg2">
                    <a:lumMod val="75000"/>
                  </a:schemeClr>
                </a:solidFill>
              </a:rPr>
              <a:t>Passenger Transport DPS</a:t>
            </a:r>
          </a:p>
          <a:p>
            <a:pPr>
              <a:lnSpc>
                <a:spcPct val="20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chemeClr val="bg2">
                    <a:lumMod val="75000"/>
                  </a:schemeClr>
                </a:solidFill>
              </a:rPr>
              <a:t>GPs and Pharmacy DPS</a:t>
            </a:r>
          </a:p>
          <a:p>
            <a:pPr marL="0" indent="0">
              <a:lnSpc>
                <a:spcPct val="200000"/>
              </a:lnSpc>
              <a:spcAft>
                <a:spcPts val="600"/>
              </a:spcAft>
              <a:buNone/>
            </a:pPr>
            <a:endParaRPr lang="en-GB" sz="28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endParaRPr lang="en-GB" sz="28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endParaRPr lang="en-GB" sz="18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endParaRPr lang="en-GB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14EBC6-DF46-BEEB-73BD-216F34636588}"/>
              </a:ext>
            </a:extLst>
          </p:cNvPr>
          <p:cNvSpPr txBox="1"/>
          <p:nvPr/>
        </p:nvSpPr>
        <p:spPr>
          <a:xfrm>
            <a:off x="168676" y="6107837"/>
            <a:ext cx="3071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Procurementunit@wiltshire.gov.uk</a:t>
            </a:r>
          </a:p>
        </p:txBody>
      </p:sp>
    </p:spTree>
    <p:extLst>
      <p:ext uri="{BB962C8B-B14F-4D97-AF65-F5344CB8AC3E}">
        <p14:creationId xmlns:p14="http://schemas.microsoft.com/office/powerpoint/2010/main" val="1347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Design">
  <a:themeElements>
    <a:clrScheme name="Default Design 16">
      <a:dk1>
        <a:srgbClr val="000000"/>
      </a:dk1>
      <a:lt1>
        <a:srgbClr val="FFFFFF"/>
      </a:lt1>
      <a:dk2>
        <a:srgbClr val="006E56"/>
      </a:dk2>
      <a:lt2>
        <a:srgbClr val="808080"/>
      </a:lt2>
      <a:accent1>
        <a:srgbClr val="D2FAFA"/>
      </a:accent1>
      <a:accent2>
        <a:srgbClr val="0063AC"/>
      </a:accent2>
      <a:accent3>
        <a:srgbClr val="FFFFFF"/>
      </a:accent3>
      <a:accent4>
        <a:srgbClr val="000000"/>
      </a:accent4>
      <a:accent5>
        <a:srgbClr val="E5FCFC"/>
      </a:accent5>
      <a:accent6>
        <a:srgbClr val="00599B"/>
      </a:accent6>
      <a:hlink>
        <a:srgbClr val="C22E91"/>
      </a:hlink>
      <a:folHlink>
        <a:srgbClr val="B3D455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6E56"/>
        </a:dk2>
        <a:lt2>
          <a:srgbClr val="808080"/>
        </a:lt2>
        <a:accent1>
          <a:srgbClr val="BBD2CF"/>
        </a:accent1>
        <a:accent2>
          <a:srgbClr val="0063AC"/>
        </a:accent2>
        <a:accent3>
          <a:srgbClr val="FFFFFF"/>
        </a:accent3>
        <a:accent4>
          <a:srgbClr val="000000"/>
        </a:accent4>
        <a:accent5>
          <a:srgbClr val="DAE5E4"/>
        </a:accent5>
        <a:accent6>
          <a:srgbClr val="00599B"/>
        </a:accent6>
        <a:hlink>
          <a:srgbClr val="C22E91"/>
        </a:hlink>
        <a:folHlink>
          <a:srgbClr val="57B94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6E56"/>
        </a:dk2>
        <a:lt2>
          <a:srgbClr val="808080"/>
        </a:lt2>
        <a:accent1>
          <a:srgbClr val="BBD2CF"/>
        </a:accent1>
        <a:accent2>
          <a:srgbClr val="0063AC"/>
        </a:accent2>
        <a:accent3>
          <a:srgbClr val="FFFFFF"/>
        </a:accent3>
        <a:accent4>
          <a:srgbClr val="000000"/>
        </a:accent4>
        <a:accent5>
          <a:srgbClr val="DAE5E4"/>
        </a:accent5>
        <a:accent6>
          <a:srgbClr val="00599B"/>
        </a:accent6>
        <a:hlink>
          <a:srgbClr val="C22E91"/>
        </a:hlink>
        <a:folHlink>
          <a:srgbClr val="B3D4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6E56"/>
        </a:dk2>
        <a:lt2>
          <a:srgbClr val="808080"/>
        </a:lt2>
        <a:accent1>
          <a:srgbClr val="BBD2CF"/>
        </a:accent1>
        <a:accent2>
          <a:srgbClr val="0063AC"/>
        </a:accent2>
        <a:accent3>
          <a:srgbClr val="FFFFFF"/>
        </a:accent3>
        <a:accent4>
          <a:srgbClr val="000000"/>
        </a:accent4>
        <a:accent5>
          <a:srgbClr val="DAE5E4"/>
        </a:accent5>
        <a:accent6>
          <a:srgbClr val="00599B"/>
        </a:accent6>
        <a:hlink>
          <a:srgbClr val="C22E91"/>
        </a:hlink>
        <a:folHlink>
          <a:srgbClr val="5239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6E56"/>
        </a:dk2>
        <a:lt2>
          <a:srgbClr val="808080"/>
        </a:lt2>
        <a:accent1>
          <a:srgbClr val="D2FAFA"/>
        </a:accent1>
        <a:accent2>
          <a:srgbClr val="0063AC"/>
        </a:accent2>
        <a:accent3>
          <a:srgbClr val="FFFFFF"/>
        </a:accent3>
        <a:accent4>
          <a:srgbClr val="000000"/>
        </a:accent4>
        <a:accent5>
          <a:srgbClr val="E5FCFC"/>
        </a:accent5>
        <a:accent6>
          <a:srgbClr val="00599B"/>
        </a:accent6>
        <a:hlink>
          <a:srgbClr val="C22E91"/>
        </a:hlink>
        <a:folHlink>
          <a:srgbClr val="B3D45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NC Lavalin Atkins Grey Template">
  <a:themeElements>
    <a:clrScheme name="SNC PPT">
      <a:dk1>
        <a:sysClr val="windowText" lastClr="000000"/>
      </a:dk1>
      <a:lt1>
        <a:sysClr val="window" lastClr="FFFFFF"/>
      </a:lt1>
      <a:dk2>
        <a:srgbClr val="58595B"/>
      </a:dk2>
      <a:lt2>
        <a:srgbClr val="CBCCCE"/>
      </a:lt2>
      <a:accent1>
        <a:srgbClr val="005A84"/>
      </a:accent1>
      <a:accent2>
        <a:srgbClr val="00A2DB"/>
      </a:accent2>
      <a:accent3>
        <a:srgbClr val="84D5F7"/>
      </a:accent3>
      <a:accent4>
        <a:srgbClr val="D4E1EC"/>
      </a:accent4>
      <a:accent5>
        <a:srgbClr val="00ABA0"/>
      </a:accent5>
      <a:accent6>
        <a:srgbClr val="888A8C"/>
      </a:accent6>
      <a:hlink>
        <a:srgbClr val="000000"/>
      </a:hlink>
      <a:folHlink>
        <a:srgbClr val="000000"/>
      </a:folHlink>
    </a:clrScheme>
    <a:fontScheme name="snclavali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5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9ac79e7-1918-41d5-8c28-718b245e9d4d">
      <Terms xmlns="http://schemas.microsoft.com/office/infopath/2007/PartnerControls"/>
    </lcf76f155ced4ddcb4097134ff3c332f>
    <TaxCatchAll xmlns="e0f9e225-0762-47db-a700-d28ac4b3e40d" xsi:nil="true"/>
    <SharedWithUsers xmlns="7d962308-4d4c-425d-a714-6703031234ac">
      <UserInfo>
        <DisplayName>Orgill, Nazier</DisplayName>
        <AccountId>64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2A734984A75849A94623A1F73EC539" ma:contentTypeVersion="15" ma:contentTypeDescription="Create a new document." ma:contentTypeScope="" ma:versionID="2ea1bc4bf337aa47ad081a90cd39af90">
  <xsd:schema xmlns:xsd="http://www.w3.org/2001/XMLSchema" xmlns:xs="http://www.w3.org/2001/XMLSchema" xmlns:p="http://schemas.microsoft.com/office/2006/metadata/properties" xmlns:ns2="09ac79e7-1918-41d5-8c28-718b245e9d4d" xmlns:ns3="7d962308-4d4c-425d-a714-6703031234ac" xmlns:ns4="e0f9e225-0762-47db-a700-d28ac4b3e40d" targetNamespace="http://schemas.microsoft.com/office/2006/metadata/properties" ma:root="true" ma:fieldsID="523484d7ca37135cb2c4095f854ae0fd" ns2:_="" ns3:_="" ns4:_="">
    <xsd:import namespace="09ac79e7-1918-41d5-8c28-718b245e9d4d"/>
    <xsd:import namespace="7d962308-4d4c-425d-a714-6703031234ac"/>
    <xsd:import namespace="e0f9e225-0762-47db-a700-d28ac4b3e4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ac79e7-1918-41d5-8c28-718b245e9d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2df4a1f-7efd-448e-8d4c-d4bc970677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962308-4d4c-425d-a714-6703031234a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f9e225-0762-47db-a700-d28ac4b3e40d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a170d378-fac7-47a0-8d96-5ddeaa6dcf9e}" ma:internalName="TaxCatchAll" ma:showField="CatchAllData" ma:web="7d962308-4d4c-425d-a714-6703031234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6FAF35-19DC-463F-AF55-9F4E19E7A8E5}">
  <ds:schemaRefs>
    <ds:schemaRef ds:uri="0821988d-8727-4eb4-919d-4308d73b80d4"/>
    <ds:schemaRef ds:uri="ac12fbba-b204-4de0-a07e-e526ab4f5935"/>
    <ds:schemaRef ds:uri="db599fd3-7cde-47b3-ab30-60723638b71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09ac79e7-1918-41d5-8c28-718b245e9d4d"/>
    <ds:schemaRef ds:uri="e0f9e225-0762-47db-a700-d28ac4b3e40d"/>
    <ds:schemaRef ds:uri="7d962308-4d4c-425d-a714-6703031234ac"/>
  </ds:schemaRefs>
</ds:datastoreItem>
</file>

<file path=customXml/itemProps2.xml><?xml version="1.0" encoding="utf-8"?>
<ds:datastoreItem xmlns:ds="http://schemas.openxmlformats.org/officeDocument/2006/customXml" ds:itemID="{4B8E708C-E8F3-471C-B920-E07A313EE9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ACD00C-3BFF-463F-9057-7C95F9FA67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ac79e7-1918-41d5-8c28-718b245e9d4d"/>
    <ds:schemaRef ds:uri="7d962308-4d4c-425d-a714-6703031234ac"/>
    <ds:schemaRef ds:uri="e0f9e225-0762-47db-a700-d28ac4b3e4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13454</TotalTime>
  <Words>641</Words>
  <Application>Microsoft Office PowerPoint</Application>
  <PresentationFormat>Widescreen</PresentationFormat>
  <Paragraphs>115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Lucida Grande</vt:lpstr>
      <vt:lpstr>Wingdings</vt:lpstr>
      <vt:lpstr>Default Design</vt:lpstr>
      <vt:lpstr>SNC Lavalin Atkins Grey Template</vt:lpstr>
      <vt:lpstr>Business Opportunities with Wiltshire Council  </vt:lpstr>
      <vt:lpstr>Housekeeping</vt:lpstr>
      <vt:lpstr>Agenda</vt:lpstr>
      <vt:lpstr>Jargon Busting </vt:lpstr>
      <vt:lpstr>PowerPoint Presentation</vt:lpstr>
      <vt:lpstr>PowerPoint Presentation</vt:lpstr>
      <vt:lpstr>SME Spend Category’s</vt:lpstr>
      <vt:lpstr>What do we buy?</vt:lpstr>
      <vt:lpstr>Frameworks &amp; Dynamic Purchasing Services</vt:lpstr>
      <vt:lpstr>Types of Opportunity </vt:lpstr>
      <vt:lpstr>Benefits of Working for the Council</vt:lpstr>
      <vt:lpstr>Here's where you find the opportunities</vt:lpstr>
      <vt:lpstr>PowerPoint Presentation</vt:lpstr>
      <vt:lpstr>Tips for RFQ’s and Tenders</vt:lpstr>
      <vt:lpstr>Tips for RFQ’s and Tenders</vt:lpstr>
      <vt:lpstr>Tips for RFQ’s and Tenders</vt:lpstr>
      <vt:lpstr>Tips for RFQ’s and Tenders</vt:lpstr>
      <vt:lpstr>Your Thoughts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A350 Melksham Bypass Second Public Consultation</dc:title>
  <dc:creator>Wilson, Stephen</dc:creator>
  <cp:lastModifiedBy>Beth Doel</cp:lastModifiedBy>
  <cp:revision>53</cp:revision>
  <dcterms:created xsi:type="dcterms:W3CDTF">2021-06-15T08:26:50Z</dcterms:created>
  <dcterms:modified xsi:type="dcterms:W3CDTF">2023-05-19T16:02:31Z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0x010100AF2A734984A75849A94623A1F73EC539</vt:lpwstr>
  </property>
  <property fmtid="{D5CDD505-2E9C-101B-9397-08002B2CF9AE}" pid="3" name="MediaServiceImageTags">
    <vt:lpwstr/>
  </property>
</Properties>
</file>